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s/slide2.xml" ContentType="application/vnd.openxmlformats-officedocument.presentationml.slide+xml"/>
  <Override PartName="/ppt/slides/slide30.xml" ContentType="application/vnd.openxmlformats-officedocument.presentationml.slide+xml"/>
  <Override PartName="/ppt/slides/slide29.xml" ContentType="application/vnd.openxmlformats-officedocument.presentationml.slide+xml"/>
  <Override PartName="/ppt/slides/slide28.xml" ContentType="application/vnd.openxmlformats-officedocument.presentationml.slide+xml"/>
  <Override PartName="/ppt/slides/slide27.xml" ContentType="application/vnd.openxmlformats-officedocument.presentationml.slide+xml"/>
  <Override PartName="/ppt/slides/slide26.xml" ContentType="application/vnd.openxmlformats-officedocument.presentationml.slide+xml"/>
  <Override PartName="/ppt/slides/slide25.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0.xml" ContentType="application/vnd.openxmlformats-officedocument.presentationml.slide+xml"/>
  <Override PartName="/ppt/slides/slide39.xml" ContentType="application/vnd.openxmlformats-officedocument.presentationml.slide+xml"/>
  <Override PartName="/ppt/slides/slide38.xml" ContentType="application/vnd.openxmlformats-officedocument.presentationml.slide+xml"/>
  <Override PartName="/ppt/slides/slide37.xml" ContentType="application/vnd.openxmlformats-officedocument.presentationml.slide+xml"/>
  <Override PartName="/ppt/slides/slide36.xml" ContentType="application/vnd.openxmlformats-officedocument.presentationml.slide+xml"/>
  <Override PartName="/ppt/slides/slide35.xml" ContentType="application/vnd.openxmlformats-officedocument.presentationml.slide+xml"/>
  <Override PartName="/ppt/slides/slide34.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20.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xml" ContentType="application/vnd.openxmlformats-officedocument.presentationml.slide+xml"/>
  <Override PartName="/ppt/slides/slide41.xml" ContentType="application/vnd.openxmlformats-officedocument.presentationml.slide+xml"/>
  <Override PartName="/ppt/slides/slide43.xml" ContentType="application/vnd.openxmlformats-officedocument.presentationml.slide+xml"/>
  <Override PartName="/ppt/slides/slide67.xml" ContentType="application/vnd.openxmlformats-officedocument.presentationml.slide+xml"/>
  <Override PartName="/ppt/slides/slide66.xml" ContentType="application/vnd.openxmlformats-officedocument.presentationml.slide+xml"/>
  <Override PartName="/ppt/slides/slide65.xml" ContentType="application/vnd.openxmlformats-officedocument.presentationml.slide+xml"/>
  <Override PartName="/ppt/slides/slide64.xml" ContentType="application/vnd.openxmlformats-officedocument.presentationml.slide+xml"/>
  <Override PartName="/ppt/slides/slide63.xml" ContentType="application/vnd.openxmlformats-officedocument.presentationml.slide+xml"/>
  <Override PartName="/ppt/slides/slide42.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6.xml" ContentType="application/vnd.openxmlformats-officedocument.presentationml.slide+xml"/>
  <Override PartName="/ppt/slides/slide75.xml" ContentType="application/vnd.openxmlformats-officedocument.presentationml.slide+xml"/>
  <Override PartName="/ppt/slides/slide74.xml" ContentType="application/vnd.openxmlformats-officedocument.presentationml.slide+xml"/>
  <Override PartName="/ppt/slides/slide73.xml" ContentType="application/vnd.openxmlformats-officedocument.presentationml.slide+xml"/>
  <Override PartName="/ppt/slides/slide72.xml" ContentType="application/vnd.openxmlformats-officedocument.presentationml.slide+xml"/>
  <Override PartName="/ppt/slides/slide71.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48.xml" ContentType="application/vnd.openxmlformats-officedocument.presentationml.slide+xml"/>
  <Override PartName="/ppt/slides/slide47.xml" ContentType="application/vnd.openxmlformats-officedocument.presentationml.slide+xml"/>
  <Override PartName="/ppt/slides/slide46.xml" ContentType="application/vnd.openxmlformats-officedocument.presentationml.slide+xml"/>
  <Override PartName="/ppt/slides/slide45.xml" ContentType="application/vnd.openxmlformats-officedocument.presentationml.slide+xml"/>
  <Override PartName="/ppt/slides/slide44.xml" ContentType="application/vnd.openxmlformats-officedocument.presentationml.slide+xml"/>
  <Override PartName="/ppt/slides/slide50.xml" ContentType="application/vnd.openxmlformats-officedocument.presentationml.slide+xml"/>
  <Override PartName="/ppt/slides/slide49.xml" ContentType="application/vnd.openxmlformats-officedocument.presentationml.slide+xml"/>
  <Override PartName="/ppt/slides/slide52.xml" ContentType="application/vnd.openxmlformats-officedocument.presentationml.slide+xml"/>
  <Override PartName="/ppt/slides/slide51.xml" ContentType="application/vnd.openxmlformats-officedocument.presentationml.slide+xml"/>
  <Override PartName="/ppt/slides/slide5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3.xml" ContentType="application/vnd.openxmlformats-officedocument.presentationml.slide+xml"/>
  <Override PartName="/ppt/slideMasters/slideMaster1.xml" ContentType="application/vnd.openxmlformats-officedocument.presentationml.slideMaster+xml"/>
  <Override PartName="/ppt/notesSlides/notesSlide76.xml" ContentType="application/vnd.openxmlformats-officedocument.presentationml.notesSlide+xml"/>
  <Override PartName="/ppt/notesSlides/notesSlide74.xml" ContentType="application/vnd.openxmlformats-officedocument.presentationml.notesSlide+xml"/>
  <Override PartName="/ppt/notesSlides/notesSlide73.xml" ContentType="application/vnd.openxmlformats-officedocument.presentationml.notesSlide+xml"/>
  <Override PartName="/ppt/notesSlides/notesSlide75.xml" ContentType="application/vnd.openxmlformats-officedocument.presentationml.notesSlide+xml"/>
  <Override PartName="/ppt/notesSlides/notesSlide14.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23.xml" ContentType="application/vnd.openxmlformats-officedocument.presentationml.notesSlide+xml"/>
  <Override PartName="/ppt/notesSlides/notesSlide49.xml" ContentType="application/vnd.openxmlformats-officedocument.presentationml.notesSlide+xml"/>
  <Override PartName="/ppt/notesSlides/notesSlide6.xml" ContentType="application/vnd.openxmlformats-officedocument.presentationml.notesSlide+xml"/>
  <Override PartName="/ppt/notesSlides/notesSlide48.xml" ContentType="application/vnd.openxmlformats-officedocument.presentationml.notesSlide+xml"/>
  <Override PartName="/ppt/notesSlides/notesSlide17.xml" ContentType="application/vnd.openxmlformats-officedocument.presentationml.notesSlide+xml"/>
  <Override PartName="/ppt/notesSlides/notesSlide47.xml" ContentType="application/vnd.openxmlformats-officedocument.presentationml.notesSlide+xml"/>
  <Override PartName="/ppt/notesSlides/notesSlide51.xml" ContentType="application/vnd.openxmlformats-officedocument.presentationml.notesSlide+xml"/>
  <Override PartName="/ppt/notesSlides/notesSlide18.xml" ContentType="application/vnd.openxmlformats-officedocument.presentationml.notesSlide+xml"/>
  <Override PartName="/ppt/notesSlides/notesSlide52.xml" ContentType="application/vnd.openxmlformats-officedocument.presentationml.notesSlide+xml"/>
  <Override PartName="/ppt/notesSlides/notesSlide2.xml" ContentType="application/vnd.openxmlformats-officedocument.presentationml.notesSlide+xml"/>
  <Override PartName="/ppt/notesSlides/notesSlide55.xml" ContentType="application/vnd.openxmlformats-officedocument.presentationml.notesSlide+xml"/>
  <Override PartName="/ppt/notesSlides/notesSlide3.xml" ContentType="application/vnd.openxmlformats-officedocument.presentationml.notesSlide+xml"/>
  <Override PartName="/ppt/notesSlides/notesSlide54.xml" ContentType="application/vnd.openxmlformats-officedocument.presentationml.notesSlide+xml"/>
  <Override PartName="/ppt/notesSlides/notesSlide4.xml" ContentType="application/vnd.openxmlformats-officedocument.presentationml.notesSlide+xml"/>
  <Override PartName="/ppt/notesSlides/notesSlide53.xml" ContentType="application/vnd.openxmlformats-officedocument.presentationml.notesSlide+xml"/>
  <Override PartName="/ppt/notesSlides/notesSlide33.xml" ContentType="application/vnd.openxmlformats-officedocument.presentationml.notesSlide+xml"/>
  <Override PartName="/ppt/notesSlides/notesSlide7.xml" ContentType="application/vnd.openxmlformats-officedocument.presentationml.notesSlide+xml"/>
  <Override PartName="/ppt/notesSlides/notesSlide46.xml" ContentType="application/vnd.openxmlformats-officedocument.presentationml.notesSlide+xml"/>
  <Override PartName="/ppt/notesSlides/notesSlide34.xml" ContentType="application/vnd.openxmlformats-officedocument.presentationml.notesSlide+xml"/>
  <Override PartName="/ppt/notesSlides/notesSlide15.xml" ContentType="application/vnd.openxmlformats-officedocument.presentationml.notesSlide+xml"/>
  <Override PartName="/ppt/notesSlides/notesSlide40.xml" ContentType="application/vnd.openxmlformats-officedocument.presentationml.notesSlide+xml"/>
  <Override PartName="/ppt/notesSlides/notesSlide11.xml" ContentType="application/vnd.openxmlformats-officedocument.presentationml.notesSlide+xml"/>
  <Override PartName="/ppt/notesSlides/notesSlide39.xml" ContentType="application/vnd.openxmlformats-officedocument.presentationml.notesSlide+xml"/>
  <Override PartName="/ppt/notesSlides/notesSlide12.xml" ContentType="application/vnd.openxmlformats-officedocument.presentationml.notesSlide+xml"/>
  <Override PartName="/ppt/notesSlides/notesSlide38.xml" ContentType="application/vnd.openxmlformats-officedocument.presentationml.notesSlide+xml"/>
  <Override PartName="/ppt/notesSlides/notesSlide13.xml" ContentType="application/vnd.openxmlformats-officedocument.presentationml.notesSlide+xml"/>
  <Override PartName="/ppt/notesSlides/notesSlide37.xml" ContentType="application/vnd.openxmlformats-officedocument.presentationml.notesSlide+xml"/>
  <Override PartName="/ppt/notesSlides/notesSlide41.xml" ContentType="application/vnd.openxmlformats-officedocument.presentationml.notesSlide+xml"/>
  <Override PartName="/ppt/notesSlides/notesSlide10.xml" ContentType="application/vnd.openxmlformats-officedocument.presentationml.notesSlide+xml"/>
  <Override PartName="/ppt/notesSlides/notesSlide42.xml" ContentType="application/vnd.openxmlformats-officedocument.presentationml.notesSlide+xml"/>
  <Override PartName="/ppt/notesSlides/notesSlide45.xml" ContentType="application/vnd.openxmlformats-officedocument.presentationml.notesSlide+xml"/>
  <Override PartName="/ppt/notesSlides/notesSlide8.xml" ContentType="application/vnd.openxmlformats-officedocument.presentationml.notesSlide+xml"/>
  <Override PartName="/ppt/notesSlides/notesSlide44.xml" ContentType="application/vnd.openxmlformats-officedocument.presentationml.notesSlide+xml"/>
  <Override PartName="/ppt/notesSlides/notesSlide16.xml" ContentType="application/vnd.openxmlformats-officedocument.presentationml.notesSlide+xml"/>
  <Override PartName="/ppt/notesSlides/notesSlide9.xml" ContentType="application/vnd.openxmlformats-officedocument.presentationml.notesSlide+xml"/>
  <Override PartName="/ppt/notesSlides/notesSlide43.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70.xml" ContentType="application/vnd.openxmlformats-officedocument.presentationml.notesSlide+xml"/>
  <Override PartName="/ppt/notesSlides/notesSlide29.xml" ContentType="application/vnd.openxmlformats-officedocument.presentationml.notesSlide+xml"/>
  <Override PartName="/ppt/notesSlides/notesSlide69.xml" ContentType="application/vnd.openxmlformats-officedocument.presentationml.notesSlide+xml"/>
  <Override PartName="/ppt/notesSlides/notesSlide68.xml" ContentType="application/vnd.openxmlformats-officedocument.presentationml.notesSlide+xml"/>
  <Override PartName="/ppt/notesSlides/notesSlide67.xml" ContentType="application/vnd.openxmlformats-officedocument.presentationml.notesSlide+xml"/>
  <Override PartName="/ppt/notesSlides/notesSlide30.xml" ContentType="application/vnd.openxmlformats-officedocument.presentationml.notesSlide+xml"/>
  <Override PartName="/ppt/notesSlides/notesSlide20.xml" ContentType="application/vnd.openxmlformats-officedocument.presentationml.notesSlide+xml"/>
  <Override PartName="/ppt/notesSlides/notesSlide28.xml" ContentType="application/vnd.openxmlformats-officedocument.presentationml.notesSlide+xml"/>
  <Override PartName="/ppt/notesSlides/notesSlide71.xml" ContentType="application/vnd.openxmlformats-officedocument.presentationml.notesSlide+xml"/>
  <Override PartName="/ppt/notesSlides/notesSlide27.xml" ContentType="application/vnd.openxmlformats-officedocument.presentationml.notesSlide+xml"/>
  <Override PartName="/ppt/notesSlides/notesSlide24.xml" ContentType="application/vnd.openxmlformats-officedocument.presentationml.notesSlide+xml"/>
  <Override PartName="/ppt/notesSlides/notesSlide22.xml" ContentType="application/vnd.openxmlformats-officedocument.presentationml.notesSlide+xml"/>
  <Override PartName="/ppt/notesSlides/notesSlide72.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1.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4.xml" ContentType="application/vnd.openxmlformats-officedocument.presentationml.notesSlide+xml"/>
  <Override PartName="/ppt/notesSlides/notesSlide60.xml" ContentType="application/vnd.openxmlformats-officedocument.presentationml.notesSlide+xml"/>
  <Override PartName="/ppt/notesSlides/notesSlide31.xml" ContentType="application/vnd.openxmlformats-officedocument.presentationml.notesSlide+xml"/>
  <Override PartName="/ppt/notesSlides/notesSlide59.xml" ContentType="application/vnd.openxmlformats-officedocument.presentationml.notesSlide+xml"/>
  <Override PartName="/ppt/notesSlides/notesSlide32.xml" ContentType="application/vnd.openxmlformats-officedocument.presentationml.notesSlide+xml"/>
  <Override PartName="/ppt/notesSlides/notesSlide19.xml" ContentType="application/vnd.openxmlformats-officedocument.presentationml.notesSlide+xml"/>
  <Override PartName="/ppt/notesSlides/notesSlide58.xml" ContentType="application/vnd.openxmlformats-officedocument.presentationml.notesSlide+xml"/>
  <Override PartName="/ppt/slideLayouts/slideLayout5.xml" ContentType="application/vnd.openxmlformats-officedocument.presentationml.slideLayout+xml"/>
  <Override PartName="/ppt/notesSlides/notesSlide61.xml" ContentType="application/vnd.openxmlformats-officedocument.presentationml.notesSlide+xml"/>
  <Override PartName="/ppt/slideLayouts/slideLayout4.xml" ContentType="application/vnd.openxmlformats-officedocument.presentationml.slideLayout+xml"/>
  <Override PartName="/ppt/slideLayouts/slideLayout1.xml" ContentType="application/vnd.openxmlformats-officedocument.presentationml.slideLayout+xml"/>
  <Override PartName="/ppt/notesSlides/notesSlide63.xml" ContentType="application/vnd.openxmlformats-officedocument.presentationml.notesSlide+xml"/>
  <Override PartName="/ppt/notesSlides/notesSlide1.xml" ContentType="application/vnd.openxmlformats-officedocument.presentationml.notesSlid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62.xml" ContentType="application/vnd.openxmlformats-officedocument.presentationml.notesSlide+xml"/>
  <Override PartName="/ppt/theme/theme2.xml" ContentType="application/vnd.openxmlformats-officedocument.theme+xml"/>
  <Override PartName="/ppt/theme/theme1.xml" ContentType="application/vnd.openxmlformats-officedocument.them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3" r:id="rId1"/>
  </p:sldMasterIdLst>
  <p:notesMasterIdLst>
    <p:notesMasterId r:id="rId7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Lst>
  <p:sldSz cx="12192000" cy="6858000"/>
  <p:notesSz cx="12192000" cy="6858000"/>
  <p:embeddedFontLst>
    <p:embeddedFont>
      <p:font typeface="Gill Sans" panose="020B0604020202020204" charset="0"/>
      <p:regular r:id="rId79"/>
      <p:bold r:id="rId80"/>
    </p:embeddedFont>
    <p:embeddedFont>
      <p:font typeface="Lucida Sans" panose="020B0602030504020204" pitchFamily="34" charset="0"/>
      <p:regular r:id="rId81"/>
      <p:bold r:id="rId82"/>
      <p:italic r:id="rId83"/>
      <p:boldItalic r:id="rId84"/>
    </p:embeddedFont>
    <p:embeddedFont>
      <p:font typeface="Source Sans Pro" panose="020B0604020202020204" charset="0"/>
      <p:regular r:id="rId85"/>
      <p:bold r:id="rId86"/>
      <p:italic r:id="rId87"/>
      <p:boldItalic r:id="rId88"/>
    </p:embeddedFont>
    <p:embeddedFont>
      <p:font typeface="Calibri" panose="020F0502020204030204" pitchFamily="34" charset="0"/>
      <p:regular r:id="rId89"/>
      <p:bold r:id="rId90"/>
      <p:italic r:id="rId91"/>
      <p:boldItalic r:id="rId9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96" y="552"/>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font" Target="fonts/font6.fntdata"/><Relationship Id="rId89" Type="http://schemas.openxmlformats.org/officeDocument/2006/relationships/font" Target="fonts/font11.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font" Target="fonts/font1.fntdata"/><Relationship Id="rId5" Type="http://schemas.openxmlformats.org/officeDocument/2006/relationships/slide" Target="slides/slide4.xml"/><Relationship Id="rId90" Type="http://schemas.openxmlformats.org/officeDocument/2006/relationships/font" Target="fonts/font12.fntdata"/><Relationship Id="rId95" Type="http://schemas.openxmlformats.org/officeDocument/2006/relationships/theme" Target="theme/theme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font" Target="fonts/font2.fntdata"/><Relationship Id="rId85" Type="http://schemas.openxmlformats.org/officeDocument/2006/relationships/font" Target="fonts/font7.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font" Target="fonts/font5.fntdata"/><Relationship Id="rId88" Type="http://schemas.openxmlformats.org/officeDocument/2006/relationships/font" Target="fonts/font10.fntdata"/><Relationship Id="rId91" Type="http://schemas.openxmlformats.org/officeDocument/2006/relationships/font" Target="fonts/font13.fntdata"/><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font" Target="fonts/font3.fntdata"/><Relationship Id="rId86" Type="http://schemas.openxmlformats.org/officeDocument/2006/relationships/font" Target="fonts/font8.fntdata"/><Relationship Id="rId94" Type="http://schemas.openxmlformats.org/officeDocument/2006/relationships/viewProps" Target="viewProps.xml"/><Relationship Id="rId99"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customXml" Target="../customXml/item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14.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font" Target="fonts/font9.fntdata"/><Relationship Id="rId61" Type="http://schemas.openxmlformats.org/officeDocument/2006/relationships/slide" Target="slides/slide60.xml"/><Relationship Id="rId82" Type="http://schemas.openxmlformats.org/officeDocument/2006/relationships/font" Target="fonts/font4.fntdata"/><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presProps" Target="presProps.xml"/><Relationship Id="rId98" Type="http://schemas.openxmlformats.org/officeDocument/2006/relationships/customXml" Target="../customXml/item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032400" y="514350"/>
            <a:ext cx="81284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Google Shape;42;g168e08f82e3_0_0: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 name="Google Shape;43;g168e08f82e3_0_0: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p1: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1" name="Google Shape;51;p1: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2: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7" name="Google Shape;57;p2: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p3: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2" name="Google Shape;62;p3: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p4: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9" name="Google Shape;69;p4: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p5: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6" name="Google Shape;76;p5: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6: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3" name="Google Shape;83;p6: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7: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1" name="Google Shape;91;p7: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8: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8: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9: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9: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10: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10: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11: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2" name="Google Shape;122;p11: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13: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4" name="Google Shape;134;p13: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14: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0" name="Google Shape;140;p14: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15: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6" name="Google Shape;146;p15: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17: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2" name="Google Shape;152;p17: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18: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0" name="Google Shape;160;p18: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19: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8" name="Google Shape;168;p19: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20: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6" name="Google Shape;176;p20: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p21: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3" name="Google Shape;183;p21: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22: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0" name="Google Shape;190;p22: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23: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8" name="Google Shape;198;p23: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24: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7" name="Google Shape;207;p24: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25: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4" name="Google Shape;214;p25: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26: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1" name="Google Shape;221;p26: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27: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8" name="Google Shape;228;p27: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28: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8" name="Google Shape;238;p28: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29: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6" name="Google Shape;246;p29: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p30: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5" name="Google Shape;255;p30: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p31: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6" name="Google Shape;266;p31: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p32: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3" name="Google Shape;273;p32: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33: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1" name="Google Shape;281;p33: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p34: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8" name="Google Shape;288;p34: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35: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6" name="Google Shape;296;p35: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36: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5" name="Google Shape;305;p36: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37: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2" name="Google Shape;312;p37: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p38: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1" name="Google Shape;321;p38: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p39: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0" name="Google Shape;330;p39: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p40: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7" name="Google Shape;337;p40: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41: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51" name="Google Shape;351;p41: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p42: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59" name="Google Shape;359;p42: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p43: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70" name="Google Shape;370;p43: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p44: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78" name="Google Shape;378;p44: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p45: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8" name="Google Shape;388;p45: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p46: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95" name="Google Shape;395;p46: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p47: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5" name="Google Shape;405;p47: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p48: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14" name="Google Shape;414;p48: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p49: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29" name="Google Shape;429;p49: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Google Shape;436;p50: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37" name="Google Shape;437;p50: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7"/>
        <p:cNvGrpSpPr/>
        <p:nvPr/>
      </p:nvGrpSpPr>
      <p:grpSpPr>
        <a:xfrm>
          <a:off x="0" y="0"/>
          <a:ext cx="0" cy="0"/>
          <a:chOff x="0" y="0"/>
          <a:chExt cx="0" cy="0"/>
        </a:xfrm>
      </p:grpSpPr>
      <p:sp>
        <p:nvSpPr>
          <p:cNvPr id="448" name="Google Shape;448;p51: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49" name="Google Shape;449;p51: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p52: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56" name="Google Shape;456;p52: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Google Shape;465;p53: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66" name="Google Shape;466;p53: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p54: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4" name="Google Shape;474;p54: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4"/>
        <p:cNvGrpSpPr/>
        <p:nvPr/>
      </p:nvGrpSpPr>
      <p:grpSpPr>
        <a:xfrm>
          <a:off x="0" y="0"/>
          <a:ext cx="0" cy="0"/>
          <a:chOff x="0" y="0"/>
          <a:chExt cx="0" cy="0"/>
        </a:xfrm>
      </p:grpSpPr>
      <p:sp>
        <p:nvSpPr>
          <p:cNvPr id="485" name="Google Shape;485;p55: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86" name="Google Shape;486;p55: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2"/>
        <p:cNvGrpSpPr/>
        <p:nvPr/>
      </p:nvGrpSpPr>
      <p:grpSpPr>
        <a:xfrm>
          <a:off x="0" y="0"/>
          <a:ext cx="0" cy="0"/>
          <a:chOff x="0" y="0"/>
          <a:chExt cx="0" cy="0"/>
        </a:xfrm>
      </p:grpSpPr>
      <p:sp>
        <p:nvSpPr>
          <p:cNvPr id="493" name="Google Shape;493;p56: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94" name="Google Shape;494;p56: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0"/>
        <p:cNvGrpSpPr/>
        <p:nvPr/>
      </p:nvGrpSpPr>
      <p:grpSpPr>
        <a:xfrm>
          <a:off x="0" y="0"/>
          <a:ext cx="0" cy="0"/>
          <a:chOff x="0" y="0"/>
          <a:chExt cx="0" cy="0"/>
        </a:xfrm>
      </p:grpSpPr>
      <p:sp>
        <p:nvSpPr>
          <p:cNvPr id="501" name="Google Shape;501;p57: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02" name="Google Shape;502;p57: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1"/>
        <p:cNvGrpSpPr/>
        <p:nvPr/>
      </p:nvGrpSpPr>
      <p:grpSpPr>
        <a:xfrm>
          <a:off x="0" y="0"/>
          <a:ext cx="0" cy="0"/>
          <a:chOff x="0" y="0"/>
          <a:chExt cx="0" cy="0"/>
        </a:xfrm>
      </p:grpSpPr>
      <p:sp>
        <p:nvSpPr>
          <p:cNvPr id="512" name="Google Shape;512;p58: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13" name="Google Shape;513;p58: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8"/>
        <p:cNvGrpSpPr/>
        <p:nvPr/>
      </p:nvGrpSpPr>
      <p:grpSpPr>
        <a:xfrm>
          <a:off x="0" y="0"/>
          <a:ext cx="0" cy="0"/>
          <a:chOff x="0" y="0"/>
          <a:chExt cx="0" cy="0"/>
        </a:xfrm>
      </p:grpSpPr>
      <p:sp>
        <p:nvSpPr>
          <p:cNvPr id="519" name="Google Shape;519;p59: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20" name="Google Shape;520;p59: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7"/>
        <p:cNvGrpSpPr/>
        <p:nvPr/>
      </p:nvGrpSpPr>
      <p:grpSpPr>
        <a:xfrm>
          <a:off x="0" y="0"/>
          <a:ext cx="0" cy="0"/>
          <a:chOff x="0" y="0"/>
          <a:chExt cx="0" cy="0"/>
        </a:xfrm>
      </p:grpSpPr>
      <p:sp>
        <p:nvSpPr>
          <p:cNvPr id="528" name="Google Shape;528;p60: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29" name="Google Shape;529;p60: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5"/>
        <p:cNvGrpSpPr/>
        <p:nvPr/>
      </p:nvGrpSpPr>
      <p:grpSpPr>
        <a:xfrm>
          <a:off x="0" y="0"/>
          <a:ext cx="0" cy="0"/>
          <a:chOff x="0" y="0"/>
          <a:chExt cx="0" cy="0"/>
        </a:xfrm>
      </p:grpSpPr>
      <p:sp>
        <p:nvSpPr>
          <p:cNvPr id="536" name="Google Shape;536;p61: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37" name="Google Shape;537;p61: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p:cNvGrpSpPr/>
        <p:nvPr/>
      </p:nvGrpSpPr>
      <p:grpSpPr>
        <a:xfrm>
          <a:off x="0" y="0"/>
          <a:ext cx="0" cy="0"/>
          <a:chOff x="0" y="0"/>
          <a:chExt cx="0" cy="0"/>
        </a:xfrm>
      </p:grpSpPr>
      <p:sp>
        <p:nvSpPr>
          <p:cNvPr id="547" name="Google Shape;547;p62: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48" name="Google Shape;548;p62: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4"/>
        <p:cNvGrpSpPr/>
        <p:nvPr/>
      </p:nvGrpSpPr>
      <p:grpSpPr>
        <a:xfrm>
          <a:off x="0" y="0"/>
          <a:ext cx="0" cy="0"/>
          <a:chOff x="0" y="0"/>
          <a:chExt cx="0" cy="0"/>
        </a:xfrm>
      </p:grpSpPr>
      <p:sp>
        <p:nvSpPr>
          <p:cNvPr id="555" name="Google Shape;555;p63: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56" name="Google Shape;556;p63: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5"/>
        <p:cNvGrpSpPr/>
        <p:nvPr/>
      </p:nvGrpSpPr>
      <p:grpSpPr>
        <a:xfrm>
          <a:off x="0" y="0"/>
          <a:ext cx="0" cy="0"/>
          <a:chOff x="0" y="0"/>
          <a:chExt cx="0" cy="0"/>
        </a:xfrm>
      </p:grpSpPr>
      <p:sp>
        <p:nvSpPr>
          <p:cNvPr id="566" name="Google Shape;566;p64: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67" name="Google Shape;567;p64: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5"/>
        <p:cNvGrpSpPr/>
        <p:nvPr/>
      </p:nvGrpSpPr>
      <p:grpSpPr>
        <a:xfrm>
          <a:off x="0" y="0"/>
          <a:ext cx="0" cy="0"/>
          <a:chOff x="0" y="0"/>
          <a:chExt cx="0" cy="0"/>
        </a:xfrm>
      </p:grpSpPr>
      <p:sp>
        <p:nvSpPr>
          <p:cNvPr id="576" name="Google Shape;576;p65: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77" name="Google Shape;577;p65: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2"/>
        <p:cNvGrpSpPr/>
        <p:nvPr/>
      </p:nvGrpSpPr>
      <p:grpSpPr>
        <a:xfrm>
          <a:off x="0" y="0"/>
          <a:ext cx="0" cy="0"/>
          <a:chOff x="0" y="0"/>
          <a:chExt cx="0" cy="0"/>
        </a:xfrm>
      </p:grpSpPr>
      <p:sp>
        <p:nvSpPr>
          <p:cNvPr id="583" name="Google Shape;583;p66: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84" name="Google Shape;584;p66: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9"/>
        <p:cNvGrpSpPr/>
        <p:nvPr/>
      </p:nvGrpSpPr>
      <p:grpSpPr>
        <a:xfrm>
          <a:off x="0" y="0"/>
          <a:ext cx="0" cy="0"/>
          <a:chOff x="0" y="0"/>
          <a:chExt cx="0" cy="0"/>
        </a:xfrm>
      </p:grpSpPr>
      <p:sp>
        <p:nvSpPr>
          <p:cNvPr id="590" name="Google Shape;590;p67: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91" name="Google Shape;591;p67: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4"/>
        <p:cNvGrpSpPr/>
        <p:nvPr/>
      </p:nvGrpSpPr>
      <p:grpSpPr>
        <a:xfrm>
          <a:off x="0" y="0"/>
          <a:ext cx="0" cy="0"/>
          <a:chOff x="0" y="0"/>
          <a:chExt cx="0" cy="0"/>
        </a:xfrm>
      </p:grpSpPr>
      <p:sp>
        <p:nvSpPr>
          <p:cNvPr id="595" name="Google Shape;595;p68: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96" name="Google Shape;596;p68: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0"/>
        <p:cNvGrpSpPr/>
        <p:nvPr/>
      </p:nvGrpSpPr>
      <p:grpSpPr>
        <a:xfrm>
          <a:off x="0" y="0"/>
          <a:ext cx="0" cy="0"/>
          <a:chOff x="0" y="0"/>
          <a:chExt cx="0" cy="0"/>
        </a:xfrm>
      </p:grpSpPr>
      <p:sp>
        <p:nvSpPr>
          <p:cNvPr id="601" name="Google Shape;601;p69: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02" name="Google Shape;602;p69: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p70: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12" name="Google Shape;612;p70: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9"/>
        <p:cNvGrpSpPr/>
        <p:nvPr/>
      </p:nvGrpSpPr>
      <p:grpSpPr>
        <a:xfrm>
          <a:off x="0" y="0"/>
          <a:ext cx="0" cy="0"/>
          <a:chOff x="0" y="0"/>
          <a:chExt cx="0" cy="0"/>
        </a:xfrm>
      </p:grpSpPr>
      <p:sp>
        <p:nvSpPr>
          <p:cNvPr id="620" name="Google Shape;620;p71: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21" name="Google Shape;621;p71: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4"/>
        <p:cNvGrpSpPr/>
        <p:nvPr/>
      </p:nvGrpSpPr>
      <p:grpSpPr>
        <a:xfrm>
          <a:off x="0" y="0"/>
          <a:ext cx="0" cy="0"/>
          <a:chOff x="0" y="0"/>
          <a:chExt cx="0" cy="0"/>
        </a:xfrm>
      </p:grpSpPr>
      <p:sp>
        <p:nvSpPr>
          <p:cNvPr id="625" name="Google Shape;625;p72: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26" name="Google Shape;626;p72: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2"/>
        <p:cNvGrpSpPr/>
        <p:nvPr/>
      </p:nvGrpSpPr>
      <p:grpSpPr>
        <a:xfrm>
          <a:off x="0" y="0"/>
          <a:ext cx="0" cy="0"/>
          <a:chOff x="0" y="0"/>
          <a:chExt cx="0" cy="0"/>
        </a:xfrm>
      </p:grpSpPr>
      <p:sp>
        <p:nvSpPr>
          <p:cNvPr id="643" name="Google Shape;643;p16: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44" name="Google Shape;644;p16: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8"/>
        <p:cNvGrpSpPr/>
        <p:nvPr/>
      </p:nvGrpSpPr>
      <p:grpSpPr>
        <a:xfrm>
          <a:off x="0" y="0"/>
          <a:ext cx="0" cy="0"/>
          <a:chOff x="0" y="0"/>
          <a:chExt cx="0" cy="0"/>
        </a:xfrm>
      </p:grpSpPr>
      <p:sp>
        <p:nvSpPr>
          <p:cNvPr id="649" name="Google Shape;649;g168e08f82e3_0_7: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0" name="Google Shape;650;g168e08f82e3_0_7: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4"/>
        <p:cNvGrpSpPr/>
        <p:nvPr/>
      </p:nvGrpSpPr>
      <p:grpSpPr>
        <a:xfrm>
          <a:off x="0" y="0"/>
          <a:ext cx="0" cy="0"/>
          <a:chOff x="0" y="0"/>
          <a:chExt cx="0" cy="0"/>
        </a:xfrm>
      </p:grpSpPr>
      <p:sp>
        <p:nvSpPr>
          <p:cNvPr id="655" name="Google Shape;655;p73: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56" name="Google Shape;656;p73: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9"/>
        <p:cNvGrpSpPr/>
        <p:nvPr/>
      </p:nvGrpSpPr>
      <p:grpSpPr>
        <a:xfrm>
          <a:off x="0" y="0"/>
          <a:ext cx="0" cy="0"/>
          <a:chOff x="0" y="0"/>
          <a:chExt cx="0" cy="0"/>
        </a:xfrm>
      </p:grpSpPr>
      <p:sp>
        <p:nvSpPr>
          <p:cNvPr id="660" name="Google Shape;660;p74: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61" name="Google Shape;661;p74: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obj">
  <p:cSld name="OBJECT">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2954273" y="1307719"/>
            <a:ext cx="6283452" cy="34036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6000" b="1" i="0">
                <a:solidFill>
                  <a:srgbClr val="396B96"/>
                </a:solidFill>
                <a:latin typeface="Lucida Sans"/>
                <a:ea typeface="Lucida Sans"/>
                <a:cs typeface="Lucida Sans"/>
                <a:sym typeface="Lucid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828800" y="3840480"/>
            <a:ext cx="8534400" cy="17145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2"/>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778240" y="6377940"/>
            <a:ext cx="2804160" cy="342900"/>
          </a:xfrm>
          <a:prstGeom prst="rect">
            <a:avLst/>
          </a:prstGeom>
          <a:noFill/>
          <a:ln>
            <a:noFill/>
          </a:ln>
        </p:spPr>
        <p:txBody>
          <a:bodyPr spcFirstLastPara="1" wrap="square" lIns="0" tIns="0" rIns="0" bIns="0" anchor="t" anchorCtr="0">
            <a:sp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sz="1800" b="0" i="0" u="none" strike="noStrike" cap="none">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439927" y="255270"/>
            <a:ext cx="3443604" cy="513715"/>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3200" b="1" i="0">
                <a:solidFill>
                  <a:srgbClr val="396B96"/>
                </a:solidFill>
                <a:latin typeface="Lucida Sans"/>
                <a:ea typeface="Lucida Sans"/>
                <a:cs typeface="Lucida Sans"/>
                <a:sym typeface="Lucid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3"/>
          <p:cNvSpPr txBox="1">
            <a:spLocks noGrp="1"/>
          </p:cNvSpPr>
          <p:nvPr>
            <p:ph type="sldNum" idx="12"/>
          </p:nvPr>
        </p:nvSpPr>
        <p:spPr>
          <a:xfrm>
            <a:off x="8778240" y="6377940"/>
            <a:ext cx="2804160" cy="342900"/>
          </a:xfrm>
          <a:prstGeom prst="rect">
            <a:avLst/>
          </a:prstGeom>
          <a:noFill/>
          <a:ln>
            <a:noFill/>
          </a:ln>
        </p:spPr>
        <p:txBody>
          <a:bodyPr spcFirstLastPara="1" wrap="square" lIns="0" tIns="0" rIns="0" bIns="0" anchor="t" anchorCtr="0">
            <a:sp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sz="1800" b="0" i="0" u="none" strike="noStrike" cap="none">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2"/>
        <p:cNvGrpSpPr/>
        <p:nvPr/>
      </p:nvGrpSpPr>
      <p:grpSpPr>
        <a:xfrm>
          <a:off x="0" y="0"/>
          <a:ext cx="0" cy="0"/>
          <a:chOff x="0" y="0"/>
          <a:chExt cx="0" cy="0"/>
        </a:xfrm>
      </p:grpSpPr>
      <p:sp>
        <p:nvSpPr>
          <p:cNvPr id="23" name="Google Shape;23;p4"/>
          <p:cNvSpPr txBox="1">
            <a:spLocks noGrp="1"/>
          </p:cNvSpPr>
          <p:nvPr>
            <p:ph type="title"/>
          </p:nvPr>
        </p:nvSpPr>
        <p:spPr>
          <a:xfrm>
            <a:off x="439927" y="255270"/>
            <a:ext cx="3443604" cy="513715"/>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3200" b="1" i="0">
                <a:solidFill>
                  <a:srgbClr val="396B96"/>
                </a:solidFill>
                <a:latin typeface="Lucida Sans"/>
                <a:ea typeface="Lucida Sans"/>
                <a:cs typeface="Lucida Sans"/>
                <a:sym typeface="Lucid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 name="Google Shape;24;p4"/>
          <p:cNvSpPr txBox="1">
            <a:spLocks noGrp="1"/>
          </p:cNvSpPr>
          <p:nvPr>
            <p:ph type="body" idx="1"/>
          </p:nvPr>
        </p:nvSpPr>
        <p:spPr>
          <a:xfrm>
            <a:off x="1562100" y="2360447"/>
            <a:ext cx="9067799" cy="3562350"/>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sz="1600" b="1" i="0">
                <a:solidFill>
                  <a:schemeClr val="dk1"/>
                </a:solidFill>
                <a:latin typeface="Source Sans Pro"/>
                <a:ea typeface="Source Sans Pro"/>
                <a:cs typeface="Source Sans Pro"/>
                <a:sym typeface="Source Sans Pro"/>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4"/>
          <p:cNvSpPr txBox="1">
            <a:spLocks noGrp="1"/>
          </p:cNvSpPr>
          <p:nvPr>
            <p:ph type="sldNum" idx="12"/>
          </p:nvPr>
        </p:nvSpPr>
        <p:spPr>
          <a:xfrm>
            <a:off x="8778240" y="6377940"/>
            <a:ext cx="2804160" cy="342900"/>
          </a:xfrm>
          <a:prstGeom prst="rect">
            <a:avLst/>
          </a:prstGeom>
          <a:noFill/>
          <a:ln>
            <a:noFill/>
          </a:ln>
        </p:spPr>
        <p:txBody>
          <a:bodyPr spcFirstLastPara="1" wrap="square" lIns="0" tIns="0" rIns="0" bIns="0" anchor="t" anchorCtr="0">
            <a:sp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sz="1800">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Two Content">
  <p:cSld name="Two Content">
    <p:bg>
      <p:bgPr>
        <a:solidFill>
          <a:schemeClr val="lt1"/>
        </a:solidFill>
        <a:effectLst/>
      </p:bgPr>
    </p:bg>
    <p:spTree>
      <p:nvGrpSpPr>
        <p:cNvPr id="1" name="Shape 28"/>
        <p:cNvGrpSpPr/>
        <p:nvPr/>
      </p:nvGrpSpPr>
      <p:grpSpPr>
        <a:xfrm>
          <a:off x="0" y="0"/>
          <a:ext cx="0" cy="0"/>
          <a:chOff x="0" y="0"/>
          <a:chExt cx="0" cy="0"/>
        </a:xfrm>
      </p:grpSpPr>
      <p:sp>
        <p:nvSpPr>
          <p:cNvPr id="29" name="Google Shape;29;p5"/>
          <p:cNvSpPr/>
          <p:nvPr/>
        </p:nvSpPr>
        <p:spPr>
          <a:xfrm>
            <a:off x="361188" y="1322832"/>
            <a:ext cx="11430000" cy="4517136"/>
          </a:xfrm>
          <a:prstGeom prst="rect">
            <a:avLst/>
          </a:prstGeom>
          <a:blipFill rotWithShape="1">
            <a:blip r:embed="rId2">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 name="Google Shape;30;p5"/>
          <p:cNvSpPr/>
          <p:nvPr/>
        </p:nvSpPr>
        <p:spPr>
          <a:xfrm>
            <a:off x="8039100" y="1519427"/>
            <a:ext cx="323215" cy="885825"/>
          </a:xfrm>
          <a:custGeom>
            <a:avLst/>
            <a:gdLst/>
            <a:ahLst/>
            <a:cxnLst/>
            <a:rect l="l" t="t" r="r" b="b"/>
            <a:pathLst>
              <a:path w="323215" h="885825" extrusionOk="0">
                <a:moveTo>
                  <a:pt x="242316" y="161544"/>
                </a:moveTo>
                <a:lnTo>
                  <a:pt x="80772" y="161544"/>
                </a:lnTo>
                <a:lnTo>
                  <a:pt x="80772" y="885444"/>
                </a:lnTo>
                <a:lnTo>
                  <a:pt x="242316" y="885444"/>
                </a:lnTo>
                <a:lnTo>
                  <a:pt x="242316" y="161544"/>
                </a:lnTo>
                <a:close/>
              </a:path>
              <a:path w="323215" h="885825" extrusionOk="0">
                <a:moveTo>
                  <a:pt x="161544" y="0"/>
                </a:moveTo>
                <a:lnTo>
                  <a:pt x="0" y="161544"/>
                </a:lnTo>
                <a:lnTo>
                  <a:pt x="323088" y="161544"/>
                </a:lnTo>
                <a:lnTo>
                  <a:pt x="161544" y="0"/>
                </a:lnTo>
                <a:close/>
              </a:path>
            </a:pathLst>
          </a:custGeom>
          <a:solidFill>
            <a:srgbClr val="396B9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 name="Google Shape;31;p5"/>
          <p:cNvSpPr txBox="1">
            <a:spLocks noGrp="1"/>
          </p:cNvSpPr>
          <p:nvPr>
            <p:ph type="title"/>
          </p:nvPr>
        </p:nvSpPr>
        <p:spPr>
          <a:xfrm>
            <a:off x="439927" y="255270"/>
            <a:ext cx="3443604" cy="513715"/>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3200" b="1" i="0">
                <a:solidFill>
                  <a:srgbClr val="396B96"/>
                </a:solidFill>
                <a:latin typeface="Lucida Sans"/>
                <a:ea typeface="Lucida Sans"/>
                <a:cs typeface="Lucida Sans"/>
                <a:sym typeface="Lucid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5"/>
          <p:cNvSpPr txBox="1">
            <a:spLocks noGrp="1"/>
          </p:cNvSpPr>
          <p:nvPr>
            <p:ph type="body" idx="1"/>
          </p:nvPr>
        </p:nvSpPr>
        <p:spPr>
          <a:xfrm>
            <a:off x="609600" y="1577340"/>
            <a:ext cx="5303520" cy="4526280"/>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33" name="Google Shape;33;p5"/>
          <p:cNvSpPr txBox="1">
            <a:spLocks noGrp="1"/>
          </p:cNvSpPr>
          <p:nvPr>
            <p:ph type="body" idx="2"/>
          </p:nvPr>
        </p:nvSpPr>
        <p:spPr>
          <a:xfrm>
            <a:off x="6278880" y="1577340"/>
            <a:ext cx="5303520" cy="4526280"/>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34" name="Google Shape;34;p5"/>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5"/>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5"/>
          <p:cNvSpPr txBox="1">
            <a:spLocks noGrp="1"/>
          </p:cNvSpPr>
          <p:nvPr>
            <p:ph type="sldNum" idx="12"/>
          </p:nvPr>
        </p:nvSpPr>
        <p:spPr>
          <a:xfrm>
            <a:off x="8778240" y="6377940"/>
            <a:ext cx="2804160" cy="342900"/>
          </a:xfrm>
          <a:prstGeom prst="rect">
            <a:avLst/>
          </a:prstGeom>
          <a:noFill/>
          <a:ln>
            <a:noFill/>
          </a:ln>
        </p:spPr>
        <p:txBody>
          <a:bodyPr spcFirstLastPara="1" wrap="square" lIns="0" tIns="0" rIns="0" bIns="0" anchor="t" anchorCtr="0">
            <a:sp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sz="1800">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37"/>
        <p:cNvGrpSpPr/>
        <p:nvPr/>
      </p:nvGrpSpPr>
      <p:grpSpPr>
        <a:xfrm>
          <a:off x="0" y="0"/>
          <a:ext cx="0" cy="0"/>
          <a:chOff x="0" y="0"/>
          <a:chExt cx="0" cy="0"/>
        </a:xfrm>
      </p:grpSpPr>
      <p:sp>
        <p:nvSpPr>
          <p:cNvPr id="38" name="Google Shape;38;p6"/>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6"/>
          <p:cNvSpPr txBox="1">
            <a:spLocks noGrp="1"/>
          </p:cNvSpPr>
          <p:nvPr>
            <p:ph type="sldNum" idx="12"/>
          </p:nvPr>
        </p:nvSpPr>
        <p:spPr>
          <a:xfrm>
            <a:off x="8778240" y="6377940"/>
            <a:ext cx="2804160" cy="342900"/>
          </a:xfrm>
          <a:prstGeom prst="rect">
            <a:avLst/>
          </a:prstGeom>
          <a:noFill/>
          <a:ln>
            <a:noFill/>
          </a:ln>
        </p:spPr>
        <p:txBody>
          <a:bodyPr spcFirstLastPara="1" wrap="square" lIns="0" tIns="0" rIns="0" bIns="0" anchor="t" anchorCtr="0">
            <a:sp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sz="1800">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39927" y="255270"/>
            <a:ext cx="3443604" cy="513715"/>
          </a:xfrm>
          <a:prstGeom prst="rect">
            <a:avLst/>
          </a:prstGeom>
          <a:noFill/>
          <a:ln>
            <a:noFill/>
          </a:ln>
        </p:spPr>
        <p:txBody>
          <a:bodyPr spcFirstLastPara="1" wrap="square" lIns="0" tIns="0" rIns="0" bIns="0" anchor="t" anchorCtr="0">
            <a:spAutoFit/>
          </a:bodyPr>
          <a:lstStyle>
            <a:lvl1pPr marR="0" lvl="0" algn="l" rtl="0">
              <a:spcBef>
                <a:spcPts val="0"/>
              </a:spcBef>
              <a:spcAft>
                <a:spcPts val="0"/>
              </a:spcAft>
              <a:buSzPts val="1400"/>
              <a:buNone/>
              <a:defRPr sz="3200" b="1" i="0" u="none" strike="noStrike" cap="none">
                <a:solidFill>
                  <a:srgbClr val="396B96"/>
                </a:solidFill>
                <a:latin typeface="Lucida Sans"/>
                <a:ea typeface="Lucida Sans"/>
                <a:cs typeface="Lucida Sans"/>
                <a:sym typeface="Lucida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1562100" y="2360447"/>
            <a:ext cx="9067799" cy="3562350"/>
          </a:xfrm>
          <a:prstGeom prst="rect">
            <a:avLst/>
          </a:prstGeom>
          <a:noFill/>
          <a:ln>
            <a:noFill/>
          </a:ln>
        </p:spPr>
        <p:txBody>
          <a:bodyPr spcFirstLastPara="1" wrap="square" lIns="0" tIns="0" rIns="0" bIns="0" anchor="t" anchorCtr="0">
            <a:spAutoFit/>
          </a:bodyPr>
          <a:lstStyle>
            <a:lvl1pPr marL="457200" marR="0" lvl="0" indent="-228600" algn="l" rtl="0">
              <a:spcBef>
                <a:spcPts val="0"/>
              </a:spcBef>
              <a:spcAft>
                <a:spcPts val="0"/>
              </a:spcAft>
              <a:buSzPts val="1400"/>
              <a:buNone/>
              <a:defRPr sz="1600" b="1" i="0" u="none" strike="noStrike" cap="none">
                <a:solidFill>
                  <a:schemeClr val="dk1"/>
                </a:solidFill>
                <a:latin typeface="Source Sans Pro"/>
                <a:ea typeface="Source Sans Pro"/>
                <a:cs typeface="Source Sans Pro"/>
                <a:sym typeface="Source Sans Pro"/>
              </a:defRPr>
            </a:lvl1pPr>
            <a:lvl2pPr marL="914400" marR="0" lvl="1" indent="-228600" algn="l" rtl="0">
              <a:spcBef>
                <a:spcPts val="0"/>
              </a:spcBef>
              <a:spcAft>
                <a:spcPts val="0"/>
              </a:spcAft>
              <a:buSzPts val="1400"/>
              <a:buNone/>
              <a:defRPr sz="1800" b="0" i="0" u="none" strike="noStrike" cap="none">
                <a:latin typeface="Calibri"/>
                <a:ea typeface="Calibri"/>
                <a:cs typeface="Calibri"/>
                <a:sym typeface="Calibri"/>
              </a:defRPr>
            </a:lvl2pPr>
            <a:lvl3pPr marL="1371600" marR="0" lvl="2" indent="-228600" algn="l" rtl="0">
              <a:spcBef>
                <a:spcPts val="0"/>
              </a:spcBef>
              <a:spcAft>
                <a:spcPts val="0"/>
              </a:spcAft>
              <a:buSzPts val="1400"/>
              <a:buNone/>
              <a:defRPr sz="1800" b="0" i="0" u="none" strike="noStrike" cap="none">
                <a:latin typeface="Calibri"/>
                <a:ea typeface="Calibri"/>
                <a:cs typeface="Calibri"/>
                <a:sym typeface="Calibri"/>
              </a:defRPr>
            </a:lvl3pPr>
            <a:lvl4pPr marL="1828800" marR="0" lvl="3" indent="-228600" algn="l" rtl="0">
              <a:spcBef>
                <a:spcPts val="0"/>
              </a:spcBef>
              <a:spcAft>
                <a:spcPts val="0"/>
              </a:spcAft>
              <a:buSzPts val="1400"/>
              <a:buNone/>
              <a:defRPr sz="1800" b="0" i="0" u="none" strike="noStrike" cap="none">
                <a:latin typeface="Calibri"/>
                <a:ea typeface="Calibri"/>
                <a:cs typeface="Calibri"/>
                <a:sym typeface="Calibri"/>
              </a:defRPr>
            </a:lvl4pPr>
            <a:lvl5pPr marL="2286000" marR="0" lvl="4" indent="-228600" algn="l" rtl="0">
              <a:spcBef>
                <a:spcPts val="0"/>
              </a:spcBef>
              <a:spcAft>
                <a:spcPts val="0"/>
              </a:spcAft>
              <a:buSzPts val="1400"/>
              <a:buNone/>
              <a:defRPr sz="1800" b="0" i="0" u="none" strike="noStrike" cap="none">
                <a:latin typeface="Calibri"/>
                <a:ea typeface="Calibri"/>
                <a:cs typeface="Calibri"/>
                <a:sym typeface="Calibri"/>
              </a:defRPr>
            </a:lvl5pPr>
            <a:lvl6pPr marL="2743200" marR="0" lvl="5" indent="-228600" algn="l" rtl="0">
              <a:spcBef>
                <a:spcPts val="0"/>
              </a:spcBef>
              <a:spcAft>
                <a:spcPts val="0"/>
              </a:spcAft>
              <a:buSzPts val="1400"/>
              <a:buNone/>
              <a:defRPr sz="1800" b="0" i="0" u="none" strike="noStrike" cap="none">
                <a:latin typeface="Calibri"/>
                <a:ea typeface="Calibri"/>
                <a:cs typeface="Calibri"/>
                <a:sym typeface="Calibri"/>
              </a:defRPr>
            </a:lvl6pPr>
            <a:lvl7pPr marL="3200400" marR="0" lvl="6" indent="-228600" algn="l" rtl="0">
              <a:spcBef>
                <a:spcPts val="0"/>
              </a:spcBef>
              <a:spcAft>
                <a:spcPts val="0"/>
              </a:spcAft>
              <a:buSzPts val="1400"/>
              <a:buNone/>
              <a:defRPr sz="1800" b="0" i="0" u="none" strike="noStrike" cap="none">
                <a:latin typeface="Calibri"/>
                <a:ea typeface="Calibri"/>
                <a:cs typeface="Calibri"/>
                <a:sym typeface="Calibri"/>
              </a:defRPr>
            </a:lvl7pPr>
            <a:lvl8pPr marL="3657600" marR="0" lvl="7" indent="-228600" algn="l" rtl="0">
              <a:spcBef>
                <a:spcPts val="0"/>
              </a:spcBef>
              <a:spcAft>
                <a:spcPts val="0"/>
              </a:spcAft>
              <a:buSzPts val="1400"/>
              <a:buNone/>
              <a:defRPr sz="1800" b="0" i="0" u="none" strike="noStrike" cap="none">
                <a:latin typeface="Calibri"/>
                <a:ea typeface="Calibri"/>
                <a:cs typeface="Calibri"/>
                <a:sym typeface="Calibri"/>
              </a:defRPr>
            </a:lvl8pPr>
            <a:lvl9pPr marL="4114800" marR="0" lvl="8" indent="-228600" algn="l" rtl="0">
              <a:spcBef>
                <a:spcPts val="0"/>
              </a:spcBef>
              <a:spcAft>
                <a:spcPts val="0"/>
              </a:spcAft>
              <a:buSzPts val="1400"/>
              <a:buNone/>
              <a:defRPr sz="1800" b="0" i="0" u="none" strike="noStrike" cap="none">
                <a:latin typeface="Calibri"/>
                <a:ea typeface="Calibri"/>
                <a:cs typeface="Calibri"/>
                <a:sym typeface="Calibri"/>
              </a:defRPr>
            </a:lvl9pPr>
          </a:lstStyle>
          <a:p>
            <a:endParaRPr/>
          </a:p>
        </p:txBody>
      </p:sp>
      <p:sp>
        <p:nvSpPr>
          <p:cNvPr id="8" name="Google Shape;8;p1"/>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marR="0" lvl="0" algn="ctr" rtl="0">
              <a:spcBef>
                <a:spcPts val="0"/>
              </a:spcBef>
              <a:spcAft>
                <a:spcPts val="0"/>
              </a:spcAft>
              <a:buSzPts val="1400"/>
              <a:buNone/>
              <a:defRPr sz="18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marR="0" lvl="0" algn="l" rtl="0">
              <a:spcBef>
                <a:spcPts val="0"/>
              </a:spcBef>
              <a:spcAft>
                <a:spcPts val="0"/>
              </a:spcAft>
              <a:buSzPts val="1400"/>
              <a:buNone/>
              <a:defRPr sz="18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778240" y="6377940"/>
            <a:ext cx="2804160" cy="342900"/>
          </a:xfrm>
          <a:prstGeom prst="rect">
            <a:avLst/>
          </a:prstGeom>
          <a:noFill/>
          <a:ln>
            <a:noFill/>
          </a:ln>
        </p:spPr>
        <p:txBody>
          <a:bodyPr spcFirstLastPara="1" wrap="square" lIns="0" tIns="0" rIns="0" bIns="0" anchor="t" anchorCtr="0">
            <a:spAutoFit/>
          </a:bodyPr>
          <a:lstStyle>
            <a:lvl1pPr marL="0" marR="0" lvl="0" indent="0" algn="r" rtl="0">
              <a:spcBef>
                <a:spcPts val="0"/>
              </a:spcBef>
              <a:buNone/>
              <a:defRPr sz="1800" b="0" i="0" u="none" strike="noStrike" cap="none">
                <a:solidFill>
                  <a:srgbClr val="888888"/>
                </a:solidFill>
                <a:latin typeface="Calibri"/>
                <a:ea typeface="Calibri"/>
                <a:cs typeface="Calibri"/>
                <a:sym typeface="Calibri"/>
              </a:defRPr>
            </a:lvl1pPr>
            <a:lvl2pPr marL="0" marR="0" lvl="1" indent="0" algn="r" rtl="0">
              <a:spcBef>
                <a:spcPts val="0"/>
              </a:spcBef>
              <a:buNone/>
              <a:defRPr sz="1800" b="0" i="0" u="none" strike="noStrike" cap="none">
                <a:solidFill>
                  <a:srgbClr val="888888"/>
                </a:solidFill>
                <a:latin typeface="Calibri"/>
                <a:ea typeface="Calibri"/>
                <a:cs typeface="Calibri"/>
                <a:sym typeface="Calibri"/>
              </a:defRPr>
            </a:lvl2pPr>
            <a:lvl3pPr marL="0" marR="0" lvl="2" indent="0" algn="r" rtl="0">
              <a:spcBef>
                <a:spcPts val="0"/>
              </a:spcBef>
              <a:buNone/>
              <a:defRPr sz="1800" b="0" i="0" u="none" strike="noStrike" cap="none">
                <a:solidFill>
                  <a:srgbClr val="888888"/>
                </a:solidFill>
                <a:latin typeface="Calibri"/>
                <a:ea typeface="Calibri"/>
                <a:cs typeface="Calibri"/>
                <a:sym typeface="Calibri"/>
              </a:defRPr>
            </a:lvl3pPr>
            <a:lvl4pPr marL="0" marR="0" lvl="3" indent="0" algn="r" rtl="0">
              <a:spcBef>
                <a:spcPts val="0"/>
              </a:spcBef>
              <a:buNone/>
              <a:defRPr sz="1800" b="0" i="0" u="none" strike="noStrike" cap="none">
                <a:solidFill>
                  <a:srgbClr val="888888"/>
                </a:solidFill>
                <a:latin typeface="Calibri"/>
                <a:ea typeface="Calibri"/>
                <a:cs typeface="Calibri"/>
                <a:sym typeface="Calibri"/>
              </a:defRPr>
            </a:lvl4pPr>
            <a:lvl5pPr marL="0" marR="0" lvl="4" indent="0" algn="r" rtl="0">
              <a:spcBef>
                <a:spcPts val="0"/>
              </a:spcBef>
              <a:buNone/>
              <a:defRPr sz="1800" b="0" i="0" u="none" strike="noStrike" cap="none">
                <a:solidFill>
                  <a:srgbClr val="888888"/>
                </a:solidFill>
                <a:latin typeface="Calibri"/>
                <a:ea typeface="Calibri"/>
                <a:cs typeface="Calibri"/>
                <a:sym typeface="Calibri"/>
              </a:defRPr>
            </a:lvl5pPr>
            <a:lvl6pPr marL="0" marR="0" lvl="5" indent="0" algn="r" rtl="0">
              <a:spcBef>
                <a:spcPts val="0"/>
              </a:spcBef>
              <a:buNone/>
              <a:defRPr sz="1800" b="0" i="0" u="none" strike="noStrike" cap="none">
                <a:solidFill>
                  <a:srgbClr val="888888"/>
                </a:solidFill>
                <a:latin typeface="Calibri"/>
                <a:ea typeface="Calibri"/>
                <a:cs typeface="Calibri"/>
                <a:sym typeface="Calibri"/>
              </a:defRPr>
            </a:lvl6pPr>
            <a:lvl7pPr marL="0" marR="0" lvl="6" indent="0" algn="r" rtl="0">
              <a:spcBef>
                <a:spcPts val="0"/>
              </a:spcBef>
              <a:buNone/>
              <a:defRPr sz="1800" b="0" i="0" u="none" strike="noStrike" cap="none">
                <a:solidFill>
                  <a:srgbClr val="888888"/>
                </a:solidFill>
                <a:latin typeface="Calibri"/>
                <a:ea typeface="Calibri"/>
                <a:cs typeface="Calibri"/>
                <a:sym typeface="Calibri"/>
              </a:defRPr>
            </a:lvl7pPr>
            <a:lvl8pPr marL="0" marR="0" lvl="7" indent="0" algn="r" rtl="0">
              <a:spcBef>
                <a:spcPts val="0"/>
              </a:spcBef>
              <a:buNone/>
              <a:defRPr sz="1800" b="0" i="0" u="none" strike="noStrike" cap="none">
                <a:solidFill>
                  <a:srgbClr val="888888"/>
                </a:solidFill>
                <a:latin typeface="Calibri"/>
                <a:ea typeface="Calibri"/>
                <a:cs typeface="Calibri"/>
                <a:sym typeface="Calibri"/>
              </a:defRPr>
            </a:lvl8pPr>
            <a:lvl9pPr marL="0" marR="0" lvl="8" indent="0" algn="r" rtl="0">
              <a:spcBef>
                <a:spcPts val="0"/>
              </a:spcBef>
              <a:buNone/>
              <a:defRPr sz="1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www.ocif.ca/"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www.yrdsb.ca/schools/maple.hs/guidance/Pages/Guidance%20Home.aspx"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www.yrdsb.ca/schools/maple.hs/guidance/Pages/Book-a-Guidance-Appointment.aspx"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hyperlink" Target="mailto:noreply@ontariocolleges.ca" TargetMode="External"/><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0.xml"/><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3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43.xml"/><Relationship Id="rId1" Type="http://schemas.openxmlformats.org/officeDocument/2006/relationships/slideLayout" Target="../slideLayouts/slideLayout3.xml"/><Relationship Id="rId4" Type="http://schemas.openxmlformats.org/officeDocument/2006/relationships/image" Target="../media/image37.jpg"/></Relationships>
</file>

<file path=ppt/slides/_rels/slide4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9.xml"/><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5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55.xml"/><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56.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57.xml"/><Relationship Id="rId1" Type="http://schemas.openxmlformats.org/officeDocument/2006/relationships/slideLayout" Target="../slideLayouts/slideLayout3.xml"/><Relationship Id="rId4" Type="http://schemas.openxmlformats.org/officeDocument/2006/relationships/image" Target="../media/image52.png"/></Relationships>
</file>

<file path=ppt/slides/_rels/slide58.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61.xml"/><Relationship Id="rId1" Type="http://schemas.openxmlformats.org/officeDocument/2006/relationships/slideLayout" Target="../slideLayouts/slideLayout3.xml"/><Relationship Id="rId5" Type="http://schemas.openxmlformats.org/officeDocument/2006/relationships/image" Target="../media/image57.png"/><Relationship Id="rId4" Type="http://schemas.openxmlformats.org/officeDocument/2006/relationships/image" Target="../media/image23.png"/></Relationships>
</file>

<file path=ppt/slides/_rels/slide62.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62.xml"/><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63.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63.xml"/><Relationship Id="rId1" Type="http://schemas.openxmlformats.org/officeDocument/2006/relationships/slideLayout" Target="../slideLayouts/slideLayout3.xml"/><Relationship Id="rId5" Type="http://schemas.openxmlformats.org/officeDocument/2006/relationships/image" Target="../media/image57.png"/><Relationship Id="rId4" Type="http://schemas.openxmlformats.org/officeDocument/2006/relationships/image" Target="../media/image23.png"/></Relationships>
</file>

<file path=ppt/slides/_rels/slide64.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64.xml"/><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65.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65.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66.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66.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hyperlink" Target="https://www.ontariocolleges.ca/en/faq#how-can-i-make-changes-to-my-application" TargetMode="External"/><Relationship Id="rId2" Type="http://schemas.openxmlformats.org/officeDocument/2006/relationships/notesSlide" Target="../notesSlides/notesSlide68.xml"/><Relationship Id="rId1" Type="http://schemas.openxmlformats.org/officeDocument/2006/relationships/slideLayout" Target="../slideLayouts/slideLayout3.xml"/><Relationship Id="rId5" Type="http://schemas.openxmlformats.org/officeDocument/2006/relationships/hyperlink" Target="http://www.yrdsb.ca/schools/maple.hs/guidance/Pages/Paying-for-Postsecondary-School.aspx" TargetMode="External"/><Relationship Id="rId4" Type="http://schemas.openxmlformats.org/officeDocument/2006/relationships/hyperlink" Target="http://www.ontariocolleges.ca/colleges/paying-for-college" TargetMode="External"/></Relationships>
</file>

<file path=ppt/slides/_rels/slide69.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9.xml"/><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7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70.xml"/><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72.xml"/><Relationship Id="rId1" Type="http://schemas.openxmlformats.org/officeDocument/2006/relationships/slideLayout" Target="../slideLayouts/slideLayout3.xml"/><Relationship Id="rId5" Type="http://schemas.openxmlformats.org/officeDocument/2006/relationships/image" Target="../media/image67.png"/><Relationship Id="rId4" Type="http://schemas.openxmlformats.org/officeDocument/2006/relationships/image" Target="../media/image66.png"/></Relationships>
</file>

<file path=ppt/slides/_rels/slide73.xml.rels><?xml version="1.0" encoding="UTF-8" standalone="yes"?>
<Relationships xmlns="http://schemas.openxmlformats.org/package/2006/relationships"><Relationship Id="rId3" Type="http://schemas.openxmlformats.org/officeDocument/2006/relationships/hyperlink" Target="http://www.youtube.com/watch?v=iG5oDFgkkE0" TargetMode="External"/><Relationship Id="rId2" Type="http://schemas.openxmlformats.org/officeDocument/2006/relationships/notesSlide" Target="../notesSlides/notesSlide73.xml"/><Relationship Id="rId1" Type="http://schemas.openxmlformats.org/officeDocument/2006/relationships/slideLayout" Target="../slideLayouts/slideLayout2.xml"/><Relationship Id="rId4" Type="http://schemas.openxmlformats.org/officeDocument/2006/relationships/image" Target="../media/image68.jpg"/></Relationships>
</file>

<file path=ppt/slides/_rels/slide7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hyperlink" Target="mailto:ask-us@ontariocolleges.ca" TargetMode="External"/><Relationship Id="rId2" Type="http://schemas.openxmlformats.org/officeDocument/2006/relationships/notesSlide" Target="../notesSlides/notesSlide76.xml"/><Relationship Id="rId1" Type="http://schemas.openxmlformats.org/officeDocument/2006/relationships/slideLayout" Target="../slideLayouts/slideLayout3.xml"/><Relationship Id="rId5" Type="http://schemas.openxmlformats.org/officeDocument/2006/relationships/image" Target="../media/image71.jpg"/><Relationship Id="rId4" Type="http://schemas.openxmlformats.org/officeDocument/2006/relationships/image" Target="../media/image7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4"/>
        <p:cNvGrpSpPr/>
        <p:nvPr/>
      </p:nvGrpSpPr>
      <p:grpSpPr>
        <a:xfrm>
          <a:off x="0" y="0"/>
          <a:ext cx="0" cy="0"/>
          <a:chOff x="0" y="0"/>
          <a:chExt cx="0" cy="0"/>
        </a:xfrm>
      </p:grpSpPr>
      <p:sp>
        <p:nvSpPr>
          <p:cNvPr id="45" name="Google Shape;45;p7"/>
          <p:cNvSpPr txBox="1">
            <a:spLocks noGrp="1"/>
          </p:cNvSpPr>
          <p:nvPr>
            <p:ph type="title"/>
          </p:nvPr>
        </p:nvSpPr>
        <p:spPr>
          <a:xfrm>
            <a:off x="439927" y="255270"/>
            <a:ext cx="3443700" cy="492600"/>
          </a:xfrm>
          <a:prstGeom prst="rect">
            <a:avLst/>
          </a:prstGeom>
        </p:spPr>
        <p:txBody>
          <a:bodyPr spcFirstLastPara="1" wrap="square" lIns="0" tIns="0" rIns="0" bIns="0" anchor="t" anchorCtr="0">
            <a:spAutoFit/>
          </a:bodyPr>
          <a:lstStyle/>
          <a:p>
            <a:pPr marL="0" lvl="0" indent="0" algn="l" rtl="0">
              <a:spcBef>
                <a:spcPts val="0"/>
              </a:spcBef>
              <a:spcAft>
                <a:spcPts val="0"/>
              </a:spcAft>
              <a:buNone/>
            </a:pPr>
            <a:r>
              <a:rPr lang="en-US"/>
              <a:t>Welcome…</a:t>
            </a:r>
            <a:endParaRPr/>
          </a:p>
        </p:txBody>
      </p:sp>
      <p:sp>
        <p:nvSpPr>
          <p:cNvPr id="46" name="Google Shape;46;p7"/>
          <p:cNvSpPr txBox="1">
            <a:spLocks noGrp="1"/>
          </p:cNvSpPr>
          <p:nvPr>
            <p:ph type="body" idx="1"/>
          </p:nvPr>
        </p:nvSpPr>
        <p:spPr>
          <a:xfrm>
            <a:off x="233475" y="1063550"/>
            <a:ext cx="5814000" cy="4002000"/>
          </a:xfrm>
          <a:prstGeom prst="rect">
            <a:avLst/>
          </a:prstGeom>
        </p:spPr>
        <p:txBody>
          <a:bodyPr spcFirstLastPara="1" wrap="square" lIns="0" tIns="0" rIns="0" bIns="0" anchor="t" anchorCtr="0">
            <a:spAutoFit/>
          </a:bodyPr>
          <a:lstStyle/>
          <a:p>
            <a:pPr marL="0" lvl="0" indent="0" algn="l" rtl="0">
              <a:spcBef>
                <a:spcPts val="0"/>
              </a:spcBef>
              <a:spcAft>
                <a:spcPts val="0"/>
              </a:spcAft>
              <a:buNone/>
            </a:pPr>
            <a:r>
              <a:rPr lang="en-US" sz="2000" dirty="0"/>
              <a:t>a few things to note before we begin: </a:t>
            </a:r>
            <a:endParaRPr sz="2000" dirty="0"/>
          </a:p>
          <a:p>
            <a:pPr marL="0" lvl="0" indent="0" algn="l" rtl="0">
              <a:spcBef>
                <a:spcPts val="0"/>
              </a:spcBef>
              <a:spcAft>
                <a:spcPts val="0"/>
              </a:spcAft>
              <a:buNone/>
            </a:pPr>
            <a:endParaRPr sz="2000" dirty="0"/>
          </a:p>
          <a:p>
            <a:pPr marL="0" lvl="0" indent="0" algn="l" rtl="0">
              <a:spcBef>
                <a:spcPts val="0"/>
              </a:spcBef>
              <a:spcAft>
                <a:spcPts val="0"/>
              </a:spcAft>
              <a:buNone/>
            </a:pPr>
            <a:r>
              <a:rPr lang="en-US" sz="2000" dirty="0"/>
              <a:t>Grab a handout</a:t>
            </a:r>
            <a:endParaRPr sz="2000" dirty="0"/>
          </a:p>
          <a:p>
            <a:pPr marL="0" lvl="0" indent="0" algn="l" rtl="0">
              <a:spcBef>
                <a:spcPts val="0"/>
              </a:spcBef>
              <a:spcAft>
                <a:spcPts val="0"/>
              </a:spcAft>
              <a:buNone/>
            </a:pPr>
            <a:endParaRPr sz="2000" dirty="0"/>
          </a:p>
          <a:p>
            <a:pPr marL="0" lvl="0" indent="0" algn="l" rtl="0">
              <a:spcBef>
                <a:spcPts val="0"/>
              </a:spcBef>
              <a:spcAft>
                <a:spcPts val="0"/>
              </a:spcAft>
              <a:buNone/>
            </a:pPr>
            <a:r>
              <a:rPr lang="en-US" sz="2000" dirty="0"/>
              <a:t>We are having a Post-Secondary Fair on Nov 3rd →</a:t>
            </a:r>
            <a:endParaRPr sz="2000" dirty="0"/>
          </a:p>
          <a:p>
            <a:pPr marL="0" lvl="0" indent="0" algn="l" rtl="0">
              <a:spcBef>
                <a:spcPts val="0"/>
              </a:spcBef>
              <a:spcAft>
                <a:spcPts val="0"/>
              </a:spcAft>
              <a:buClr>
                <a:schemeClr val="dk1"/>
              </a:buClr>
              <a:buSzPts val="1100"/>
              <a:buFont typeface="Arial"/>
              <a:buNone/>
            </a:pPr>
            <a:endParaRPr sz="2000" dirty="0"/>
          </a:p>
          <a:p>
            <a:pPr marL="0" lvl="0" indent="0" algn="l" rtl="0">
              <a:spcBef>
                <a:spcPts val="0"/>
              </a:spcBef>
              <a:spcAft>
                <a:spcPts val="0"/>
              </a:spcAft>
              <a:buNone/>
            </a:pPr>
            <a:r>
              <a:rPr lang="en-US" sz="2000" dirty="0"/>
              <a:t>If you are an SHSM students, attending this session counts as a Reach Ahead (you will need to self-report using the Google Form on the Google Classroom</a:t>
            </a:r>
            <a:endParaRPr sz="2000" dirty="0"/>
          </a:p>
          <a:p>
            <a:pPr marL="0" lvl="0" indent="0" algn="l" rtl="0">
              <a:spcBef>
                <a:spcPts val="0"/>
              </a:spcBef>
              <a:spcAft>
                <a:spcPts val="0"/>
              </a:spcAft>
              <a:buNone/>
            </a:pPr>
            <a:endParaRPr sz="2000" dirty="0"/>
          </a:p>
          <a:p>
            <a:pPr marL="0" lvl="0" indent="0" algn="l" rtl="0">
              <a:spcBef>
                <a:spcPts val="0"/>
              </a:spcBef>
              <a:spcAft>
                <a:spcPts val="0"/>
              </a:spcAft>
              <a:buNone/>
            </a:pPr>
            <a:r>
              <a:rPr lang="en-US" sz="2000" dirty="0"/>
              <a:t>This will be shared on the Maple Grads </a:t>
            </a:r>
            <a:r>
              <a:rPr lang="en-US" sz="2000"/>
              <a:t>Google </a:t>
            </a:r>
            <a:r>
              <a:rPr lang="en-US" sz="2000" smtClean="0"/>
              <a:t>Classroom</a:t>
            </a:r>
            <a:endParaRPr sz="2000" dirty="0"/>
          </a:p>
        </p:txBody>
      </p:sp>
      <p:pic>
        <p:nvPicPr>
          <p:cNvPr id="47" name="Google Shape;47;p7"/>
          <p:cNvPicPr preferRelativeResize="0"/>
          <p:nvPr/>
        </p:nvPicPr>
        <p:blipFill>
          <a:blip r:embed="rId3">
            <a:alphaModFix/>
          </a:blip>
          <a:stretch>
            <a:fillRect/>
          </a:stretch>
        </p:blipFill>
        <p:spPr>
          <a:xfrm>
            <a:off x="6209475" y="161900"/>
            <a:ext cx="5813899" cy="6534200"/>
          </a:xfrm>
          <a:prstGeom prst="rect">
            <a:avLst/>
          </a:prstGeom>
          <a:noFill/>
          <a:ln>
            <a:noFill/>
          </a:ln>
        </p:spPr>
      </p:pic>
      <p:pic>
        <p:nvPicPr>
          <p:cNvPr id="48" name="Google Shape;48;p7"/>
          <p:cNvPicPr preferRelativeResize="0"/>
          <p:nvPr/>
        </p:nvPicPr>
        <p:blipFill>
          <a:blip r:embed="rId4">
            <a:alphaModFix/>
          </a:blip>
          <a:stretch>
            <a:fillRect/>
          </a:stretch>
        </p:blipFill>
        <p:spPr>
          <a:xfrm>
            <a:off x="2194263" y="5065550"/>
            <a:ext cx="1689375" cy="16893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Shape 52"/>
        <p:cNvGrpSpPr/>
        <p:nvPr/>
      </p:nvGrpSpPr>
      <p:grpSpPr>
        <a:xfrm>
          <a:off x="0" y="0"/>
          <a:ext cx="0" cy="0"/>
          <a:chOff x="0" y="0"/>
          <a:chExt cx="0" cy="0"/>
        </a:xfrm>
      </p:grpSpPr>
      <p:sp>
        <p:nvSpPr>
          <p:cNvPr id="53" name="Google Shape;53;p8"/>
          <p:cNvSpPr txBox="1">
            <a:spLocks noGrp="1"/>
          </p:cNvSpPr>
          <p:nvPr>
            <p:ph type="ctrTitle"/>
          </p:nvPr>
        </p:nvSpPr>
        <p:spPr>
          <a:xfrm>
            <a:off x="2954273" y="1307719"/>
            <a:ext cx="6283500" cy="4255200"/>
          </a:xfrm>
          <a:prstGeom prst="rect">
            <a:avLst/>
          </a:prstGeom>
          <a:noFill/>
          <a:ln>
            <a:noFill/>
          </a:ln>
        </p:spPr>
        <p:txBody>
          <a:bodyPr spcFirstLastPara="1" wrap="square" lIns="0" tIns="104125" rIns="0" bIns="0" anchor="t" anchorCtr="0">
            <a:spAutoFit/>
          </a:bodyPr>
          <a:lstStyle/>
          <a:p>
            <a:pPr marL="9525" marR="5080" lvl="0" indent="0" algn="ctr" rtl="0">
              <a:lnSpc>
                <a:spcPct val="90000"/>
              </a:lnSpc>
              <a:spcBef>
                <a:spcPts val="0"/>
              </a:spcBef>
              <a:spcAft>
                <a:spcPts val="0"/>
              </a:spcAft>
              <a:buNone/>
            </a:pPr>
            <a:r>
              <a:rPr lang="en-US"/>
              <a:t>Ontario College  Application  User Guide</a:t>
            </a:r>
            <a:endParaRPr/>
          </a:p>
          <a:p>
            <a:pPr marL="1270" lvl="0" indent="0" algn="ctr" rtl="0">
              <a:lnSpc>
                <a:spcPct val="100000"/>
              </a:lnSpc>
              <a:spcBef>
                <a:spcPts val="1155"/>
              </a:spcBef>
              <a:spcAft>
                <a:spcPts val="0"/>
              </a:spcAft>
              <a:buNone/>
            </a:pPr>
            <a:r>
              <a:rPr lang="en-US" sz="4400" b="0">
                <a:solidFill>
                  <a:srgbClr val="000000"/>
                </a:solidFill>
                <a:latin typeface="Source Sans Pro"/>
                <a:ea typeface="Source Sans Pro"/>
                <a:cs typeface="Source Sans Pro"/>
                <a:sym typeface="Source Sans Pro"/>
              </a:rPr>
              <a:t>2022 / 2023</a:t>
            </a:r>
            <a:endParaRPr sz="4400">
              <a:latin typeface="Source Sans Pro"/>
              <a:ea typeface="Source Sans Pro"/>
              <a:cs typeface="Source Sans Pro"/>
              <a:sym typeface="Source Sans Pro"/>
            </a:endParaRPr>
          </a:p>
        </p:txBody>
      </p:sp>
      <p:sp>
        <p:nvSpPr>
          <p:cNvPr id="54" name="Google Shape;54;p8"/>
          <p:cNvSpPr txBox="1"/>
          <p:nvPr/>
        </p:nvSpPr>
        <p:spPr>
          <a:xfrm>
            <a:off x="3890000" y="5695900"/>
            <a:ext cx="4613700" cy="56700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3600" b="1" i="0" u="none" strike="noStrike" cap="none">
                <a:solidFill>
                  <a:schemeClr val="dk1"/>
                </a:solidFill>
                <a:latin typeface="Lucida Sans"/>
                <a:ea typeface="Lucida Sans"/>
                <a:cs typeface="Lucida Sans"/>
                <a:sym typeface="Lucida Sans"/>
              </a:rPr>
              <a:t>ontariocolleges.ca</a:t>
            </a:r>
            <a:endParaRPr sz="3600" b="0" i="0" u="none" strike="noStrike" cap="none">
              <a:solidFill>
                <a:schemeClr val="dk1"/>
              </a:solidFill>
              <a:latin typeface="Lucida Sans"/>
              <a:ea typeface="Lucida Sans"/>
              <a:cs typeface="Lucida Sans"/>
              <a:sym typeface="Lucida San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Shape 58"/>
        <p:cNvGrpSpPr/>
        <p:nvPr/>
      </p:nvGrpSpPr>
      <p:grpSpPr>
        <a:xfrm>
          <a:off x="0" y="0"/>
          <a:ext cx="0" cy="0"/>
          <a:chOff x="0" y="0"/>
          <a:chExt cx="0" cy="0"/>
        </a:xfrm>
      </p:grpSpPr>
      <p:sp>
        <p:nvSpPr>
          <p:cNvPr id="59" name="Google Shape;59;p9"/>
          <p:cNvSpPr txBox="1">
            <a:spLocks noGrp="1"/>
          </p:cNvSpPr>
          <p:nvPr>
            <p:ph type="title"/>
          </p:nvPr>
        </p:nvSpPr>
        <p:spPr>
          <a:xfrm>
            <a:off x="910844" y="3086226"/>
            <a:ext cx="7285500" cy="1632900"/>
          </a:xfrm>
          <a:prstGeom prst="rect">
            <a:avLst/>
          </a:prstGeom>
          <a:noFill/>
          <a:ln>
            <a:noFill/>
          </a:ln>
        </p:spPr>
        <p:txBody>
          <a:bodyPr spcFirstLastPara="1" wrap="square" lIns="0" tIns="95875" rIns="0" bIns="0" anchor="t" anchorCtr="0">
            <a:spAutoFit/>
          </a:bodyPr>
          <a:lstStyle/>
          <a:p>
            <a:pPr marL="12700" marR="5080" lvl="0" indent="0" algn="l" rtl="0">
              <a:lnSpc>
                <a:spcPct val="107916"/>
              </a:lnSpc>
              <a:spcBef>
                <a:spcPts val="0"/>
              </a:spcBef>
              <a:spcAft>
                <a:spcPts val="0"/>
              </a:spcAft>
              <a:buNone/>
            </a:pPr>
            <a:r>
              <a:rPr lang="en-US" sz="4800"/>
              <a:t>Research Colleges and Programs</a:t>
            </a:r>
            <a:endParaRPr sz="48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Shape 63"/>
        <p:cNvGrpSpPr/>
        <p:nvPr/>
      </p:nvGrpSpPr>
      <p:grpSpPr>
        <a:xfrm>
          <a:off x="0" y="0"/>
          <a:ext cx="0" cy="0"/>
          <a:chOff x="0" y="0"/>
          <a:chExt cx="0" cy="0"/>
        </a:xfrm>
      </p:grpSpPr>
      <p:sp>
        <p:nvSpPr>
          <p:cNvPr id="64" name="Google Shape;64;p10"/>
          <p:cNvSpPr/>
          <p:nvPr/>
        </p:nvSpPr>
        <p:spPr>
          <a:xfrm>
            <a:off x="0" y="0"/>
            <a:ext cx="12192000" cy="6858000"/>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5" name="Google Shape;65;p10"/>
          <p:cNvSpPr/>
          <p:nvPr/>
        </p:nvSpPr>
        <p:spPr>
          <a:xfrm>
            <a:off x="0" y="0"/>
            <a:ext cx="12192000" cy="6632448"/>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6" name="Google Shape;66;p10"/>
          <p:cNvSpPr txBox="1">
            <a:spLocks noGrp="1"/>
          </p:cNvSpPr>
          <p:nvPr>
            <p:ph type="title"/>
          </p:nvPr>
        </p:nvSpPr>
        <p:spPr>
          <a:xfrm>
            <a:off x="8837803" y="189738"/>
            <a:ext cx="3221355" cy="1122680"/>
          </a:xfrm>
          <a:prstGeom prst="rect">
            <a:avLst/>
          </a:prstGeom>
          <a:noFill/>
          <a:ln>
            <a:noFill/>
          </a:ln>
        </p:spPr>
        <p:txBody>
          <a:bodyPr spcFirstLastPara="1" wrap="square" lIns="0" tIns="12700" rIns="0" bIns="0" anchor="t" anchorCtr="0">
            <a:spAutoFit/>
          </a:bodyPr>
          <a:lstStyle/>
          <a:p>
            <a:pPr marL="12700" marR="5080" lvl="0" indent="3175" algn="ctr" rtl="0">
              <a:lnSpc>
                <a:spcPct val="100000"/>
              </a:lnSpc>
              <a:spcBef>
                <a:spcPts val="0"/>
              </a:spcBef>
              <a:spcAft>
                <a:spcPts val="0"/>
              </a:spcAft>
              <a:buNone/>
            </a:pPr>
            <a:r>
              <a:rPr lang="en-US" sz="2400" b="0">
                <a:solidFill>
                  <a:srgbClr val="000000"/>
                </a:solidFill>
                <a:latin typeface="Source Sans Pro"/>
                <a:ea typeface="Source Sans Pro"/>
                <a:cs typeface="Source Sans Pro"/>
                <a:sym typeface="Source Sans Pro"/>
              </a:rPr>
              <a:t>Visit              ontariocolleges.ca/map  for all campus locations</a:t>
            </a:r>
            <a:endParaRPr sz="2400">
              <a:latin typeface="Source Sans Pro"/>
              <a:ea typeface="Source Sans Pro"/>
              <a:cs typeface="Source Sans Pro"/>
              <a:sym typeface="Source Sans Pro"/>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Shape 70"/>
        <p:cNvGrpSpPr/>
        <p:nvPr/>
      </p:nvGrpSpPr>
      <p:grpSpPr>
        <a:xfrm>
          <a:off x="0" y="0"/>
          <a:ext cx="0" cy="0"/>
          <a:chOff x="0" y="0"/>
          <a:chExt cx="0" cy="0"/>
        </a:xfrm>
      </p:grpSpPr>
      <p:sp>
        <p:nvSpPr>
          <p:cNvPr id="71" name="Google Shape;71;p11"/>
          <p:cNvSpPr/>
          <p:nvPr/>
        </p:nvSpPr>
        <p:spPr>
          <a:xfrm>
            <a:off x="361188" y="1175003"/>
            <a:ext cx="10058400" cy="5512308"/>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2" name="Google Shape;72;p11"/>
          <p:cNvSpPr txBox="1"/>
          <p:nvPr/>
        </p:nvSpPr>
        <p:spPr>
          <a:xfrm>
            <a:off x="8786621" y="3592829"/>
            <a:ext cx="2217420" cy="818173"/>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8725" rIns="0" bIns="0" anchor="t" anchorCtr="0">
            <a:spAutoFit/>
          </a:bodyPr>
          <a:lstStyle/>
          <a:p>
            <a:pPr marL="137795" marR="135255" lvl="0" indent="0" algn="l" rtl="0">
              <a:lnSpc>
                <a:spcPct val="100000"/>
              </a:lnSpc>
              <a:spcBef>
                <a:spcPts val="0"/>
              </a:spcBef>
              <a:spcAft>
                <a:spcPts val="0"/>
              </a:spcAft>
              <a:buNone/>
            </a:pPr>
            <a:r>
              <a:rPr lang="en-US" sz="1600">
                <a:solidFill>
                  <a:schemeClr val="dk1"/>
                </a:solidFill>
                <a:latin typeface="Source Sans Pro"/>
                <a:ea typeface="Source Sans Pro"/>
                <a:cs typeface="Source Sans Pro"/>
                <a:sym typeface="Source Sans Pro"/>
              </a:rPr>
              <a:t>Click any college name  to start exploring.</a:t>
            </a:r>
            <a:endParaRPr sz="1600">
              <a:solidFill>
                <a:schemeClr val="dk1"/>
              </a:solidFill>
              <a:latin typeface="Source Sans Pro"/>
              <a:ea typeface="Source Sans Pro"/>
              <a:cs typeface="Source Sans Pro"/>
              <a:sym typeface="Source Sans Pro"/>
            </a:endParaRPr>
          </a:p>
        </p:txBody>
      </p:sp>
      <p:sp>
        <p:nvSpPr>
          <p:cNvPr id="73" name="Google Shape;73;p11"/>
          <p:cNvSpPr txBox="1">
            <a:spLocks noGrp="1"/>
          </p:cNvSpPr>
          <p:nvPr>
            <p:ph type="title"/>
          </p:nvPr>
        </p:nvSpPr>
        <p:spPr>
          <a:xfrm>
            <a:off x="439924" y="242050"/>
            <a:ext cx="4848900" cy="7881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Explore Colleges</a:t>
            </a:r>
            <a:endParaRPr/>
          </a:p>
          <a:p>
            <a:pPr marL="12700" lvl="0" indent="0" algn="l" rtl="0">
              <a:lnSpc>
                <a:spcPct val="100000"/>
              </a:lnSpc>
              <a:spcBef>
                <a:spcPts val="45"/>
              </a:spcBef>
              <a:spcAft>
                <a:spcPts val="0"/>
              </a:spcAft>
              <a:buNone/>
            </a:pPr>
            <a:r>
              <a:rPr lang="en-US" sz="1800" b="0">
                <a:solidFill>
                  <a:srgbClr val="000000"/>
                </a:solidFill>
                <a:latin typeface="Source Sans Pro"/>
                <a:ea typeface="Source Sans Pro"/>
                <a:cs typeface="Source Sans Pro"/>
                <a:sym typeface="Source Sans Pro"/>
              </a:rPr>
              <a:t>Go to ontariocolleges.ca/colleges</a:t>
            </a:r>
            <a:endParaRPr sz="1800">
              <a:latin typeface="Source Sans Pro"/>
              <a:ea typeface="Source Sans Pro"/>
              <a:cs typeface="Source Sans Pro"/>
              <a:sym typeface="Source Sans Pro"/>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Shape 77"/>
        <p:cNvGrpSpPr/>
        <p:nvPr/>
      </p:nvGrpSpPr>
      <p:grpSpPr>
        <a:xfrm>
          <a:off x="0" y="0"/>
          <a:ext cx="0" cy="0"/>
          <a:chOff x="0" y="0"/>
          <a:chExt cx="0" cy="0"/>
        </a:xfrm>
      </p:grpSpPr>
      <p:sp>
        <p:nvSpPr>
          <p:cNvPr id="78" name="Google Shape;78;p12"/>
          <p:cNvSpPr/>
          <p:nvPr/>
        </p:nvSpPr>
        <p:spPr>
          <a:xfrm>
            <a:off x="361188" y="862583"/>
            <a:ext cx="10058400" cy="5558028"/>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9" name="Google Shape;79;p12"/>
          <p:cNvSpPr txBox="1">
            <a:spLocks noGrp="1"/>
          </p:cNvSpPr>
          <p:nvPr>
            <p:ph type="title"/>
          </p:nvPr>
        </p:nvSpPr>
        <p:spPr>
          <a:xfrm>
            <a:off x="439924" y="242050"/>
            <a:ext cx="4695900" cy="5055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Explore Colleges</a:t>
            </a:r>
            <a:endParaRPr/>
          </a:p>
        </p:txBody>
      </p:sp>
      <p:sp>
        <p:nvSpPr>
          <p:cNvPr id="80" name="Google Shape;80;p12"/>
          <p:cNvSpPr txBox="1"/>
          <p:nvPr/>
        </p:nvSpPr>
        <p:spPr>
          <a:xfrm>
            <a:off x="8939021" y="3952494"/>
            <a:ext cx="2120265" cy="1064394"/>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8725" rIns="0" bIns="0" anchor="t" anchorCtr="0">
            <a:spAutoFit/>
          </a:bodyPr>
          <a:lstStyle/>
          <a:p>
            <a:pPr marL="137795" marR="133350" lvl="0" indent="0" algn="l" rtl="0">
              <a:lnSpc>
                <a:spcPct val="100000"/>
              </a:lnSpc>
              <a:spcBef>
                <a:spcPts val="0"/>
              </a:spcBef>
              <a:spcAft>
                <a:spcPts val="0"/>
              </a:spcAft>
              <a:buNone/>
            </a:pPr>
            <a:r>
              <a:rPr lang="en-US" sz="1600">
                <a:solidFill>
                  <a:schemeClr val="dk1"/>
                </a:solidFill>
                <a:latin typeface="Source Sans Pro"/>
                <a:ea typeface="Source Sans Pro"/>
                <a:cs typeface="Source Sans Pro"/>
                <a:sym typeface="Source Sans Pro"/>
              </a:rPr>
              <a:t>Learn more about the  college, its programs  and student life.</a:t>
            </a:r>
            <a:endParaRPr sz="1600">
              <a:solidFill>
                <a:schemeClr val="dk1"/>
              </a:solidFill>
              <a:latin typeface="Source Sans Pro"/>
              <a:ea typeface="Source Sans Pro"/>
              <a:cs typeface="Source Sans Pro"/>
              <a:sym typeface="Source Sans Pro"/>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Shape 84"/>
        <p:cNvGrpSpPr/>
        <p:nvPr/>
      </p:nvGrpSpPr>
      <p:grpSpPr>
        <a:xfrm>
          <a:off x="0" y="0"/>
          <a:ext cx="0" cy="0"/>
          <a:chOff x="0" y="0"/>
          <a:chExt cx="0" cy="0"/>
        </a:xfrm>
      </p:grpSpPr>
      <p:sp>
        <p:nvSpPr>
          <p:cNvPr id="85" name="Google Shape;85;p13"/>
          <p:cNvSpPr/>
          <p:nvPr/>
        </p:nvSpPr>
        <p:spPr>
          <a:xfrm>
            <a:off x="361188" y="1085088"/>
            <a:ext cx="10058400" cy="5558028"/>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6" name="Google Shape;86;p13"/>
          <p:cNvSpPr/>
          <p:nvPr/>
        </p:nvSpPr>
        <p:spPr>
          <a:xfrm>
            <a:off x="8481059" y="3704844"/>
            <a:ext cx="1422400" cy="323215"/>
          </a:xfrm>
          <a:custGeom>
            <a:avLst/>
            <a:gdLst/>
            <a:ahLst/>
            <a:cxnLst/>
            <a:rect l="l" t="t" r="r" b="b"/>
            <a:pathLst>
              <a:path w="1422400" h="323214" extrusionOk="0">
                <a:moveTo>
                  <a:pt x="161544" y="0"/>
                </a:moveTo>
                <a:lnTo>
                  <a:pt x="0" y="161543"/>
                </a:lnTo>
                <a:lnTo>
                  <a:pt x="161544" y="323087"/>
                </a:lnTo>
                <a:lnTo>
                  <a:pt x="161544" y="242315"/>
                </a:lnTo>
                <a:lnTo>
                  <a:pt x="1421892" y="242315"/>
                </a:lnTo>
                <a:lnTo>
                  <a:pt x="1421892" y="80771"/>
                </a:lnTo>
                <a:lnTo>
                  <a:pt x="161544" y="80771"/>
                </a:lnTo>
                <a:lnTo>
                  <a:pt x="161544" y="0"/>
                </a:lnTo>
                <a:close/>
              </a:path>
            </a:pathLst>
          </a:custGeom>
          <a:solidFill>
            <a:srgbClr val="396B9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7" name="Google Shape;87;p13"/>
          <p:cNvSpPr txBox="1"/>
          <p:nvPr/>
        </p:nvSpPr>
        <p:spPr>
          <a:xfrm>
            <a:off x="9027414" y="3403853"/>
            <a:ext cx="1998345" cy="1064394"/>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8725" rIns="0" bIns="0" anchor="t" anchorCtr="0">
            <a:spAutoFit/>
          </a:bodyPr>
          <a:lstStyle/>
          <a:p>
            <a:pPr marL="137795" marR="142875" lvl="0" indent="0" algn="l" rtl="0">
              <a:lnSpc>
                <a:spcPct val="100000"/>
              </a:lnSpc>
              <a:spcBef>
                <a:spcPts val="0"/>
              </a:spcBef>
              <a:spcAft>
                <a:spcPts val="0"/>
              </a:spcAft>
              <a:buNone/>
            </a:pPr>
            <a:r>
              <a:rPr lang="en-US" sz="1600">
                <a:solidFill>
                  <a:schemeClr val="dk1"/>
                </a:solidFill>
                <a:latin typeface="Source Sans Pro"/>
                <a:ea typeface="Source Sans Pro"/>
                <a:cs typeface="Source Sans Pro"/>
                <a:sym typeface="Source Sans Pro"/>
              </a:rPr>
              <a:t>Searchable list of all  programs offered  by the college.</a:t>
            </a:r>
            <a:endParaRPr sz="1600">
              <a:solidFill>
                <a:schemeClr val="dk1"/>
              </a:solidFill>
              <a:latin typeface="Source Sans Pro"/>
              <a:ea typeface="Source Sans Pro"/>
              <a:cs typeface="Source Sans Pro"/>
              <a:sym typeface="Source Sans Pro"/>
            </a:endParaRPr>
          </a:p>
        </p:txBody>
      </p:sp>
      <p:sp>
        <p:nvSpPr>
          <p:cNvPr id="88" name="Google Shape;88;p13"/>
          <p:cNvSpPr txBox="1">
            <a:spLocks noGrp="1"/>
          </p:cNvSpPr>
          <p:nvPr>
            <p:ph type="title"/>
          </p:nvPr>
        </p:nvSpPr>
        <p:spPr>
          <a:xfrm>
            <a:off x="439924" y="242050"/>
            <a:ext cx="4834800" cy="7881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Explore Colleges</a:t>
            </a:r>
            <a:endParaRPr/>
          </a:p>
          <a:p>
            <a:pPr marL="12700" lvl="0" indent="0" algn="l" rtl="0">
              <a:lnSpc>
                <a:spcPct val="100000"/>
              </a:lnSpc>
              <a:spcBef>
                <a:spcPts val="45"/>
              </a:spcBef>
              <a:spcAft>
                <a:spcPts val="0"/>
              </a:spcAft>
              <a:buNone/>
            </a:pPr>
            <a:r>
              <a:rPr lang="en-US" sz="1800" b="1">
                <a:solidFill>
                  <a:srgbClr val="000000"/>
                </a:solidFill>
                <a:latin typeface="Source Sans Pro"/>
                <a:ea typeface="Source Sans Pro"/>
                <a:cs typeface="Source Sans Pro"/>
                <a:sym typeface="Source Sans Pro"/>
              </a:rPr>
              <a:t>Programs</a:t>
            </a:r>
            <a:endParaRPr sz="1800">
              <a:latin typeface="Source Sans Pro"/>
              <a:ea typeface="Source Sans Pro"/>
              <a:cs typeface="Source Sans Pro"/>
              <a:sym typeface="Source Sans Pro"/>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Shape 92"/>
        <p:cNvGrpSpPr/>
        <p:nvPr/>
      </p:nvGrpSpPr>
      <p:grpSpPr>
        <a:xfrm>
          <a:off x="0" y="0"/>
          <a:ext cx="0" cy="0"/>
          <a:chOff x="0" y="0"/>
          <a:chExt cx="0" cy="0"/>
        </a:xfrm>
      </p:grpSpPr>
      <p:sp>
        <p:nvSpPr>
          <p:cNvPr id="93" name="Google Shape;93;p14"/>
          <p:cNvSpPr/>
          <p:nvPr/>
        </p:nvSpPr>
        <p:spPr>
          <a:xfrm>
            <a:off x="361188" y="1199386"/>
            <a:ext cx="10058400" cy="5568696"/>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4" name="Google Shape;94;p14"/>
          <p:cNvSpPr/>
          <p:nvPr/>
        </p:nvSpPr>
        <p:spPr>
          <a:xfrm>
            <a:off x="8499347" y="3567684"/>
            <a:ext cx="1161415" cy="325120"/>
          </a:xfrm>
          <a:custGeom>
            <a:avLst/>
            <a:gdLst/>
            <a:ahLst/>
            <a:cxnLst/>
            <a:rect l="l" t="t" r="r" b="b"/>
            <a:pathLst>
              <a:path w="1161415" h="325120" extrusionOk="0">
                <a:moveTo>
                  <a:pt x="162305" y="0"/>
                </a:moveTo>
                <a:lnTo>
                  <a:pt x="0" y="162305"/>
                </a:lnTo>
                <a:lnTo>
                  <a:pt x="162305" y="324611"/>
                </a:lnTo>
                <a:lnTo>
                  <a:pt x="162305" y="243458"/>
                </a:lnTo>
                <a:lnTo>
                  <a:pt x="1161287" y="243458"/>
                </a:lnTo>
                <a:lnTo>
                  <a:pt x="1161287" y="81152"/>
                </a:lnTo>
                <a:lnTo>
                  <a:pt x="162305" y="81152"/>
                </a:lnTo>
                <a:lnTo>
                  <a:pt x="162305" y="0"/>
                </a:lnTo>
                <a:close/>
              </a:path>
            </a:pathLst>
          </a:custGeom>
          <a:solidFill>
            <a:srgbClr val="396B9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5" name="Google Shape;95;p14"/>
          <p:cNvSpPr txBox="1"/>
          <p:nvPr/>
        </p:nvSpPr>
        <p:spPr>
          <a:xfrm>
            <a:off x="8914638" y="3515105"/>
            <a:ext cx="1902460" cy="431800"/>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9375" rIns="0" bIns="0" anchor="t" anchorCtr="0">
            <a:spAutoFit/>
          </a:bodyPr>
          <a:lstStyle/>
          <a:p>
            <a:pPr marL="137160" marR="0" lvl="0" indent="0" algn="l" rtl="0">
              <a:lnSpc>
                <a:spcPct val="100000"/>
              </a:lnSpc>
              <a:spcBef>
                <a:spcPts val="0"/>
              </a:spcBef>
              <a:spcAft>
                <a:spcPts val="0"/>
              </a:spcAft>
              <a:buNone/>
            </a:pPr>
            <a:r>
              <a:rPr lang="en-US" sz="1600">
                <a:solidFill>
                  <a:schemeClr val="dk1"/>
                </a:solidFill>
                <a:latin typeface="Source Sans Pro"/>
                <a:ea typeface="Source Sans Pro"/>
                <a:cs typeface="Source Sans Pro"/>
                <a:sym typeface="Source Sans Pro"/>
              </a:rPr>
              <a:t>Search by keyword</a:t>
            </a:r>
            <a:endParaRPr sz="1600">
              <a:solidFill>
                <a:schemeClr val="dk1"/>
              </a:solidFill>
              <a:latin typeface="Source Sans Pro"/>
              <a:ea typeface="Source Sans Pro"/>
              <a:cs typeface="Source Sans Pro"/>
              <a:sym typeface="Source Sans Pro"/>
            </a:endParaRPr>
          </a:p>
        </p:txBody>
      </p:sp>
      <p:sp>
        <p:nvSpPr>
          <p:cNvPr id="96" name="Google Shape;96;p14"/>
          <p:cNvSpPr/>
          <p:nvPr/>
        </p:nvSpPr>
        <p:spPr>
          <a:xfrm>
            <a:off x="8069580" y="5308091"/>
            <a:ext cx="1144905" cy="323215"/>
          </a:xfrm>
          <a:custGeom>
            <a:avLst/>
            <a:gdLst/>
            <a:ahLst/>
            <a:cxnLst/>
            <a:rect l="l" t="t" r="r" b="b"/>
            <a:pathLst>
              <a:path w="1144904" h="323214" extrusionOk="0">
                <a:moveTo>
                  <a:pt x="161544" y="0"/>
                </a:moveTo>
                <a:lnTo>
                  <a:pt x="0" y="161543"/>
                </a:lnTo>
                <a:lnTo>
                  <a:pt x="161544" y="323087"/>
                </a:lnTo>
                <a:lnTo>
                  <a:pt x="161544" y="242315"/>
                </a:lnTo>
                <a:lnTo>
                  <a:pt x="1144524" y="242315"/>
                </a:lnTo>
                <a:lnTo>
                  <a:pt x="1144524" y="80771"/>
                </a:lnTo>
                <a:lnTo>
                  <a:pt x="161544" y="80771"/>
                </a:lnTo>
                <a:lnTo>
                  <a:pt x="161544" y="0"/>
                </a:lnTo>
                <a:close/>
              </a:path>
            </a:pathLst>
          </a:custGeom>
          <a:solidFill>
            <a:srgbClr val="396B9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7" name="Google Shape;97;p14"/>
          <p:cNvSpPr txBox="1"/>
          <p:nvPr/>
        </p:nvSpPr>
        <p:spPr>
          <a:xfrm>
            <a:off x="8914638" y="5253990"/>
            <a:ext cx="1894839" cy="431800"/>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9375" rIns="0" bIns="0" anchor="t" anchorCtr="0">
            <a:spAutoFit/>
          </a:bodyPr>
          <a:lstStyle/>
          <a:p>
            <a:pPr marL="137160" marR="0" lvl="0" indent="0" algn="l" rtl="0">
              <a:lnSpc>
                <a:spcPct val="100000"/>
              </a:lnSpc>
              <a:spcBef>
                <a:spcPts val="0"/>
              </a:spcBef>
              <a:spcAft>
                <a:spcPts val="0"/>
              </a:spcAft>
              <a:buNone/>
            </a:pPr>
            <a:r>
              <a:rPr lang="en-US" sz="1600">
                <a:solidFill>
                  <a:schemeClr val="dk1"/>
                </a:solidFill>
                <a:latin typeface="Source Sans Pro"/>
                <a:ea typeface="Source Sans Pro"/>
                <a:cs typeface="Source Sans Pro"/>
                <a:sym typeface="Source Sans Pro"/>
              </a:rPr>
              <a:t>Search by category</a:t>
            </a:r>
            <a:endParaRPr sz="1600">
              <a:solidFill>
                <a:schemeClr val="dk1"/>
              </a:solidFill>
              <a:latin typeface="Source Sans Pro"/>
              <a:ea typeface="Source Sans Pro"/>
              <a:cs typeface="Source Sans Pro"/>
              <a:sym typeface="Source Sans Pro"/>
            </a:endParaRPr>
          </a:p>
        </p:txBody>
      </p:sp>
      <p:sp>
        <p:nvSpPr>
          <p:cNvPr id="98" name="Google Shape;98;p14"/>
          <p:cNvSpPr txBox="1">
            <a:spLocks noGrp="1"/>
          </p:cNvSpPr>
          <p:nvPr>
            <p:ph type="title"/>
          </p:nvPr>
        </p:nvSpPr>
        <p:spPr>
          <a:xfrm>
            <a:off x="439924" y="177675"/>
            <a:ext cx="5697900" cy="904800"/>
          </a:xfrm>
          <a:prstGeom prst="rect">
            <a:avLst/>
          </a:prstGeom>
          <a:noFill/>
          <a:ln>
            <a:noFill/>
          </a:ln>
        </p:spPr>
        <p:txBody>
          <a:bodyPr spcFirstLastPara="1" wrap="square" lIns="0" tIns="90800" rIns="0" bIns="0" anchor="t" anchorCtr="0">
            <a:spAutoFit/>
          </a:bodyPr>
          <a:lstStyle/>
          <a:p>
            <a:pPr marL="12700" lvl="0" indent="0" algn="l" rtl="0">
              <a:lnSpc>
                <a:spcPct val="100000"/>
              </a:lnSpc>
              <a:spcBef>
                <a:spcPts val="0"/>
              </a:spcBef>
              <a:spcAft>
                <a:spcPts val="0"/>
              </a:spcAft>
              <a:buNone/>
            </a:pPr>
            <a:r>
              <a:rPr lang="en-US"/>
              <a:t>Search for Programs</a:t>
            </a:r>
            <a:endParaRPr/>
          </a:p>
          <a:p>
            <a:pPr marL="12700" lvl="0" indent="0" algn="l" rtl="0">
              <a:lnSpc>
                <a:spcPct val="100000"/>
              </a:lnSpc>
              <a:spcBef>
                <a:spcPts val="340"/>
              </a:spcBef>
              <a:spcAft>
                <a:spcPts val="0"/>
              </a:spcAft>
              <a:buNone/>
            </a:pPr>
            <a:r>
              <a:rPr lang="en-US" sz="1800" b="0">
                <a:solidFill>
                  <a:srgbClr val="000000"/>
                </a:solidFill>
                <a:latin typeface="Source Sans Pro"/>
                <a:ea typeface="Source Sans Pro"/>
                <a:cs typeface="Source Sans Pro"/>
                <a:sym typeface="Source Sans Pro"/>
              </a:rPr>
              <a:t>Go to ontariocolleges.ca/find</a:t>
            </a:r>
            <a:endParaRPr sz="1800">
              <a:latin typeface="Source Sans Pro"/>
              <a:ea typeface="Source Sans Pro"/>
              <a:cs typeface="Source Sans Pro"/>
              <a:sym typeface="Source Sans Pro"/>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Shape 102"/>
        <p:cNvGrpSpPr/>
        <p:nvPr/>
      </p:nvGrpSpPr>
      <p:grpSpPr>
        <a:xfrm>
          <a:off x="0" y="0"/>
          <a:ext cx="0" cy="0"/>
          <a:chOff x="0" y="0"/>
          <a:chExt cx="0" cy="0"/>
        </a:xfrm>
      </p:grpSpPr>
      <p:sp>
        <p:nvSpPr>
          <p:cNvPr id="103" name="Google Shape;103;p15"/>
          <p:cNvSpPr/>
          <p:nvPr/>
        </p:nvSpPr>
        <p:spPr>
          <a:xfrm>
            <a:off x="361188" y="1299972"/>
            <a:ext cx="9144000" cy="5173980"/>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4" name="Google Shape;104;p15"/>
          <p:cNvSpPr txBox="1"/>
          <p:nvPr/>
        </p:nvSpPr>
        <p:spPr>
          <a:xfrm>
            <a:off x="8244078" y="3673602"/>
            <a:ext cx="1815464" cy="429895"/>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8100" rIns="0" bIns="0" anchor="t" anchorCtr="0">
            <a:spAutoFit/>
          </a:bodyPr>
          <a:lstStyle/>
          <a:p>
            <a:pPr marL="137795" marR="0" lvl="0" indent="0" algn="l" rtl="0">
              <a:lnSpc>
                <a:spcPct val="100000"/>
              </a:lnSpc>
              <a:spcBef>
                <a:spcPts val="0"/>
              </a:spcBef>
              <a:spcAft>
                <a:spcPts val="0"/>
              </a:spcAft>
              <a:buNone/>
            </a:pPr>
            <a:r>
              <a:rPr lang="en-US" sz="1600">
                <a:solidFill>
                  <a:schemeClr val="dk1"/>
                </a:solidFill>
                <a:latin typeface="Source Sans Pro"/>
                <a:ea typeface="Source Sans Pro"/>
                <a:cs typeface="Source Sans Pro"/>
                <a:sym typeface="Source Sans Pro"/>
              </a:rPr>
              <a:t>Search by college</a:t>
            </a:r>
            <a:endParaRPr sz="1600">
              <a:solidFill>
                <a:schemeClr val="dk1"/>
              </a:solidFill>
              <a:latin typeface="Source Sans Pro"/>
              <a:ea typeface="Source Sans Pro"/>
              <a:cs typeface="Source Sans Pro"/>
              <a:sym typeface="Source Sans Pro"/>
            </a:endParaRPr>
          </a:p>
        </p:txBody>
      </p:sp>
      <p:sp>
        <p:nvSpPr>
          <p:cNvPr id="105" name="Google Shape;105;p15"/>
          <p:cNvSpPr txBox="1">
            <a:spLocks noGrp="1"/>
          </p:cNvSpPr>
          <p:nvPr>
            <p:ph type="title"/>
          </p:nvPr>
        </p:nvSpPr>
        <p:spPr>
          <a:xfrm>
            <a:off x="439924" y="177675"/>
            <a:ext cx="6003900" cy="904800"/>
          </a:xfrm>
          <a:prstGeom prst="rect">
            <a:avLst/>
          </a:prstGeom>
          <a:noFill/>
          <a:ln>
            <a:noFill/>
          </a:ln>
        </p:spPr>
        <p:txBody>
          <a:bodyPr spcFirstLastPara="1" wrap="square" lIns="0" tIns="90800" rIns="0" bIns="0" anchor="t" anchorCtr="0">
            <a:spAutoFit/>
          </a:bodyPr>
          <a:lstStyle/>
          <a:p>
            <a:pPr marL="12700" lvl="0" indent="0" algn="l" rtl="0">
              <a:lnSpc>
                <a:spcPct val="100000"/>
              </a:lnSpc>
              <a:spcBef>
                <a:spcPts val="0"/>
              </a:spcBef>
              <a:spcAft>
                <a:spcPts val="0"/>
              </a:spcAft>
              <a:buNone/>
            </a:pPr>
            <a:r>
              <a:rPr lang="en-US"/>
              <a:t>Search for Programs</a:t>
            </a:r>
            <a:endParaRPr/>
          </a:p>
          <a:p>
            <a:pPr marL="12700" lvl="0" indent="0" algn="l" rtl="0">
              <a:lnSpc>
                <a:spcPct val="100000"/>
              </a:lnSpc>
              <a:spcBef>
                <a:spcPts val="340"/>
              </a:spcBef>
              <a:spcAft>
                <a:spcPts val="0"/>
              </a:spcAft>
              <a:buNone/>
            </a:pPr>
            <a:r>
              <a:rPr lang="en-US" sz="1800" b="0">
                <a:solidFill>
                  <a:srgbClr val="000000"/>
                </a:solidFill>
                <a:latin typeface="Source Sans Pro"/>
                <a:ea typeface="Source Sans Pro"/>
                <a:cs typeface="Source Sans Pro"/>
                <a:sym typeface="Source Sans Pro"/>
              </a:rPr>
              <a:t>Go to ontariocolleges.ca/find</a:t>
            </a:r>
            <a:endParaRPr sz="1800">
              <a:latin typeface="Source Sans Pro"/>
              <a:ea typeface="Source Sans Pro"/>
              <a:cs typeface="Source Sans Pro"/>
              <a:sym typeface="Source Sans Pro"/>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Shape 109"/>
        <p:cNvGrpSpPr/>
        <p:nvPr/>
      </p:nvGrpSpPr>
      <p:grpSpPr>
        <a:xfrm>
          <a:off x="0" y="0"/>
          <a:ext cx="0" cy="0"/>
          <a:chOff x="0" y="0"/>
          <a:chExt cx="0" cy="0"/>
        </a:xfrm>
      </p:grpSpPr>
      <p:sp>
        <p:nvSpPr>
          <p:cNvPr id="110" name="Google Shape;110;p16"/>
          <p:cNvSpPr/>
          <p:nvPr/>
        </p:nvSpPr>
        <p:spPr>
          <a:xfrm>
            <a:off x="304800" y="1184147"/>
            <a:ext cx="10972800" cy="5362956"/>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1" name="Google Shape;111;p16"/>
          <p:cNvSpPr txBox="1">
            <a:spLocks noGrp="1"/>
          </p:cNvSpPr>
          <p:nvPr>
            <p:ph type="title"/>
          </p:nvPr>
        </p:nvSpPr>
        <p:spPr>
          <a:xfrm>
            <a:off x="439924" y="177675"/>
            <a:ext cx="5739600" cy="904800"/>
          </a:xfrm>
          <a:prstGeom prst="rect">
            <a:avLst/>
          </a:prstGeom>
          <a:noFill/>
          <a:ln>
            <a:noFill/>
          </a:ln>
        </p:spPr>
        <p:txBody>
          <a:bodyPr spcFirstLastPara="1" wrap="square" lIns="0" tIns="90800" rIns="0" bIns="0" anchor="t" anchorCtr="0">
            <a:spAutoFit/>
          </a:bodyPr>
          <a:lstStyle/>
          <a:p>
            <a:pPr marL="12700" lvl="0" indent="0" algn="l" rtl="0">
              <a:lnSpc>
                <a:spcPct val="100000"/>
              </a:lnSpc>
              <a:spcBef>
                <a:spcPts val="0"/>
              </a:spcBef>
              <a:spcAft>
                <a:spcPts val="0"/>
              </a:spcAft>
              <a:buNone/>
            </a:pPr>
            <a:r>
              <a:rPr lang="en-US"/>
              <a:t>Search for Programs</a:t>
            </a:r>
            <a:endParaRPr/>
          </a:p>
          <a:p>
            <a:pPr marL="12700" lvl="0" indent="0" algn="l" rtl="0">
              <a:lnSpc>
                <a:spcPct val="100000"/>
              </a:lnSpc>
              <a:spcBef>
                <a:spcPts val="340"/>
              </a:spcBef>
              <a:spcAft>
                <a:spcPts val="0"/>
              </a:spcAft>
              <a:buNone/>
            </a:pPr>
            <a:r>
              <a:rPr lang="en-US" sz="1800" b="0">
                <a:solidFill>
                  <a:srgbClr val="000000"/>
                </a:solidFill>
                <a:latin typeface="Source Sans Pro"/>
                <a:ea typeface="Source Sans Pro"/>
                <a:cs typeface="Source Sans Pro"/>
                <a:sym typeface="Source Sans Pro"/>
              </a:rPr>
              <a:t>Refine </a:t>
            </a:r>
            <a:r>
              <a:rPr lang="en-US" sz="1800" b="1">
                <a:solidFill>
                  <a:srgbClr val="000000"/>
                </a:solidFill>
                <a:latin typeface="Source Sans Pro"/>
                <a:ea typeface="Source Sans Pro"/>
                <a:cs typeface="Source Sans Pro"/>
                <a:sym typeface="Source Sans Pro"/>
              </a:rPr>
              <a:t>Your</a:t>
            </a:r>
            <a:r>
              <a:rPr lang="en-US" sz="1800" b="0">
                <a:solidFill>
                  <a:srgbClr val="000000"/>
                </a:solidFill>
                <a:latin typeface="Source Sans Pro"/>
                <a:ea typeface="Source Sans Pro"/>
                <a:cs typeface="Source Sans Pro"/>
                <a:sym typeface="Source Sans Pro"/>
              </a:rPr>
              <a:t> </a:t>
            </a:r>
            <a:r>
              <a:rPr lang="en-US" sz="1800" b="1">
                <a:solidFill>
                  <a:srgbClr val="000000"/>
                </a:solidFill>
                <a:latin typeface="Source Sans Pro"/>
                <a:ea typeface="Source Sans Pro"/>
                <a:cs typeface="Source Sans Pro"/>
                <a:sym typeface="Source Sans Pro"/>
              </a:rPr>
              <a:t>Search</a:t>
            </a:r>
            <a:endParaRPr sz="1800">
              <a:latin typeface="Source Sans Pro"/>
              <a:ea typeface="Source Sans Pro"/>
              <a:cs typeface="Source Sans Pro"/>
              <a:sym typeface="Source Sans Pro"/>
            </a:endParaRPr>
          </a:p>
        </p:txBody>
      </p:sp>
      <p:sp>
        <p:nvSpPr>
          <p:cNvPr id="112" name="Google Shape;112;p16"/>
          <p:cNvSpPr/>
          <p:nvPr/>
        </p:nvSpPr>
        <p:spPr>
          <a:xfrm>
            <a:off x="3631691" y="3703320"/>
            <a:ext cx="967740" cy="325120"/>
          </a:xfrm>
          <a:custGeom>
            <a:avLst/>
            <a:gdLst/>
            <a:ahLst/>
            <a:cxnLst/>
            <a:rect l="l" t="t" r="r" b="b"/>
            <a:pathLst>
              <a:path w="967739" h="325120" extrusionOk="0">
                <a:moveTo>
                  <a:pt x="162305" y="0"/>
                </a:moveTo>
                <a:lnTo>
                  <a:pt x="0" y="162305"/>
                </a:lnTo>
                <a:lnTo>
                  <a:pt x="162305" y="324611"/>
                </a:lnTo>
                <a:lnTo>
                  <a:pt x="162305" y="243458"/>
                </a:lnTo>
                <a:lnTo>
                  <a:pt x="967739" y="243458"/>
                </a:lnTo>
                <a:lnTo>
                  <a:pt x="967739" y="81152"/>
                </a:lnTo>
                <a:lnTo>
                  <a:pt x="162305" y="81152"/>
                </a:lnTo>
                <a:lnTo>
                  <a:pt x="162305" y="0"/>
                </a:lnTo>
                <a:close/>
              </a:path>
            </a:pathLst>
          </a:custGeom>
          <a:solidFill>
            <a:srgbClr val="396B9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3" name="Google Shape;113;p16"/>
          <p:cNvSpPr txBox="1"/>
          <p:nvPr/>
        </p:nvSpPr>
        <p:spPr>
          <a:xfrm>
            <a:off x="4284726" y="3566921"/>
            <a:ext cx="3843654" cy="1064394"/>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8725" rIns="0" bIns="0" anchor="t" anchorCtr="0">
            <a:spAutoFit/>
          </a:bodyPr>
          <a:lstStyle/>
          <a:p>
            <a:pPr marL="135890" marR="193675" lvl="0" indent="0" algn="l" rtl="0">
              <a:lnSpc>
                <a:spcPct val="100000"/>
              </a:lnSpc>
              <a:spcBef>
                <a:spcPts val="0"/>
              </a:spcBef>
              <a:spcAft>
                <a:spcPts val="0"/>
              </a:spcAft>
              <a:buNone/>
            </a:pPr>
            <a:r>
              <a:rPr lang="en-US" sz="1600">
                <a:solidFill>
                  <a:schemeClr val="dk1"/>
                </a:solidFill>
                <a:latin typeface="Source Sans Pro"/>
                <a:ea typeface="Source Sans Pro"/>
                <a:cs typeface="Source Sans Pro"/>
                <a:sym typeface="Source Sans Pro"/>
              </a:rPr>
              <a:t>Refine your search results by College,  Campus, Program Category, Start Date,  Credential, Highly Competitive and more.</a:t>
            </a:r>
            <a:endParaRPr sz="1600">
              <a:solidFill>
                <a:schemeClr val="dk1"/>
              </a:solidFill>
              <a:latin typeface="Source Sans Pro"/>
              <a:ea typeface="Source Sans Pro"/>
              <a:cs typeface="Source Sans Pro"/>
              <a:sym typeface="Source Sans Pro"/>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Shape 117"/>
        <p:cNvGrpSpPr/>
        <p:nvPr/>
      </p:nvGrpSpPr>
      <p:grpSpPr>
        <a:xfrm>
          <a:off x="0" y="0"/>
          <a:ext cx="0" cy="0"/>
          <a:chOff x="0" y="0"/>
          <a:chExt cx="0" cy="0"/>
        </a:xfrm>
      </p:grpSpPr>
      <p:sp>
        <p:nvSpPr>
          <p:cNvPr id="118" name="Google Shape;118;p17"/>
          <p:cNvSpPr txBox="1">
            <a:spLocks noGrp="1"/>
          </p:cNvSpPr>
          <p:nvPr>
            <p:ph type="title"/>
          </p:nvPr>
        </p:nvSpPr>
        <p:spPr>
          <a:xfrm>
            <a:off x="439925" y="255275"/>
            <a:ext cx="5824800" cy="5055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Attend College Events</a:t>
            </a:r>
            <a:endParaRPr/>
          </a:p>
        </p:txBody>
      </p:sp>
      <p:sp>
        <p:nvSpPr>
          <p:cNvPr id="119" name="Google Shape;119;p17"/>
          <p:cNvSpPr txBox="1"/>
          <p:nvPr/>
        </p:nvSpPr>
        <p:spPr>
          <a:xfrm>
            <a:off x="439925" y="998700"/>
            <a:ext cx="11189400" cy="4500000"/>
          </a:xfrm>
          <a:prstGeom prst="rect">
            <a:avLst/>
          </a:prstGeom>
          <a:noFill/>
          <a:ln>
            <a:noFill/>
          </a:ln>
        </p:spPr>
        <p:txBody>
          <a:bodyPr spcFirstLastPara="1" wrap="square" lIns="0" tIns="99050" rIns="0" bIns="0" anchor="t" anchorCtr="0">
            <a:spAutoFit/>
          </a:bodyPr>
          <a:lstStyle/>
          <a:p>
            <a:pPr marL="12700" marR="0" lvl="0" indent="0" algn="l" rtl="0">
              <a:lnSpc>
                <a:spcPct val="100000"/>
              </a:lnSpc>
              <a:spcBef>
                <a:spcPts val="0"/>
              </a:spcBef>
              <a:spcAft>
                <a:spcPts val="0"/>
              </a:spcAft>
              <a:buNone/>
            </a:pPr>
            <a:r>
              <a:rPr lang="en-US" sz="2000" b="1">
                <a:solidFill>
                  <a:schemeClr val="dk1"/>
                </a:solidFill>
                <a:latin typeface="Source Sans Pro"/>
                <a:ea typeface="Source Sans Pro"/>
                <a:cs typeface="Source Sans Pro"/>
                <a:sym typeface="Source Sans Pro"/>
              </a:rPr>
              <a:t>Maple High School Post-Secondary Pathways Fair</a:t>
            </a:r>
            <a:endParaRPr sz="2000" b="1">
              <a:solidFill>
                <a:schemeClr val="dk1"/>
              </a:solidFill>
              <a:latin typeface="Source Sans Pro"/>
              <a:ea typeface="Source Sans Pro"/>
              <a:cs typeface="Source Sans Pro"/>
              <a:sym typeface="Source Sans Pro"/>
            </a:endParaRPr>
          </a:p>
          <a:p>
            <a:pPr marL="12700" marR="0" lvl="0" indent="0" algn="l" rtl="0">
              <a:lnSpc>
                <a:spcPct val="100000"/>
              </a:lnSpc>
              <a:spcBef>
                <a:spcPts val="0"/>
              </a:spcBef>
              <a:spcAft>
                <a:spcPts val="0"/>
              </a:spcAft>
              <a:buNone/>
            </a:pPr>
            <a:r>
              <a:rPr lang="en-US" sz="1800">
                <a:solidFill>
                  <a:schemeClr val="dk1"/>
                </a:solidFill>
                <a:latin typeface="Source Sans Pro"/>
                <a:ea typeface="Source Sans Pro"/>
                <a:cs typeface="Source Sans Pro"/>
                <a:sym typeface="Source Sans Pro"/>
              </a:rPr>
              <a:t>November 3rd 7pm-9pm</a:t>
            </a:r>
            <a:endParaRPr sz="1800">
              <a:solidFill>
                <a:schemeClr val="dk1"/>
              </a:solidFill>
              <a:latin typeface="Source Sans Pro"/>
              <a:ea typeface="Source Sans Pro"/>
              <a:cs typeface="Source Sans Pro"/>
              <a:sym typeface="Source Sans Pro"/>
            </a:endParaRPr>
          </a:p>
          <a:p>
            <a:pPr marL="12700" marR="0" lvl="0" indent="0" algn="l" rtl="0">
              <a:lnSpc>
                <a:spcPct val="100000"/>
              </a:lnSpc>
              <a:spcBef>
                <a:spcPts val="0"/>
              </a:spcBef>
              <a:spcAft>
                <a:spcPts val="0"/>
              </a:spcAft>
              <a:buNone/>
            </a:pPr>
            <a:endParaRPr sz="2000" b="1">
              <a:solidFill>
                <a:schemeClr val="dk1"/>
              </a:solidFill>
              <a:latin typeface="Source Sans Pro"/>
              <a:ea typeface="Source Sans Pro"/>
              <a:cs typeface="Source Sans Pro"/>
              <a:sym typeface="Source Sans Pro"/>
            </a:endParaRPr>
          </a:p>
          <a:p>
            <a:pPr marL="12700" marR="0" lvl="0" indent="0" algn="l" rtl="0">
              <a:lnSpc>
                <a:spcPct val="100000"/>
              </a:lnSpc>
              <a:spcBef>
                <a:spcPts val="0"/>
              </a:spcBef>
              <a:spcAft>
                <a:spcPts val="0"/>
              </a:spcAft>
              <a:buNone/>
            </a:pPr>
            <a:r>
              <a:rPr lang="en-US" sz="2000" b="1">
                <a:solidFill>
                  <a:schemeClr val="dk1"/>
                </a:solidFill>
                <a:latin typeface="Source Sans Pro"/>
                <a:ea typeface="Source Sans Pro"/>
                <a:cs typeface="Source Sans Pro"/>
                <a:sym typeface="Source Sans Pro"/>
              </a:rPr>
              <a:t>Central Region Colleges Virtual Panels</a:t>
            </a:r>
            <a:endParaRPr sz="2000" b="1">
              <a:solidFill>
                <a:schemeClr val="dk1"/>
              </a:solidFill>
              <a:latin typeface="Source Sans Pro"/>
              <a:ea typeface="Source Sans Pro"/>
              <a:cs typeface="Source Sans Pro"/>
              <a:sym typeface="Source Sans Pro"/>
            </a:endParaRPr>
          </a:p>
          <a:p>
            <a:pPr marL="0" lvl="0" indent="0" algn="l" rtl="0">
              <a:lnSpc>
                <a:spcPct val="115000"/>
              </a:lnSpc>
              <a:spcBef>
                <a:spcPts val="0"/>
              </a:spcBef>
              <a:spcAft>
                <a:spcPts val="0"/>
              </a:spcAft>
              <a:buClr>
                <a:schemeClr val="dk1"/>
              </a:buClr>
              <a:buSzPts val="1100"/>
              <a:buFont typeface="Arial"/>
              <a:buNone/>
            </a:pPr>
            <a:r>
              <a:rPr lang="en-US" sz="1800">
                <a:solidFill>
                  <a:schemeClr val="dk1"/>
                </a:solidFill>
                <a:highlight>
                  <a:srgbClr val="FFFFFF"/>
                </a:highlight>
                <a:latin typeface="Source Sans Pro"/>
                <a:ea typeface="Source Sans Pro"/>
                <a:cs typeface="Source Sans Pro"/>
                <a:sym typeface="Source Sans Pro"/>
              </a:rPr>
              <a:t>Representatives from Centennial, George Brown, Georgian, Humber, Seneca, and Sheridan</a:t>
            </a:r>
            <a:endParaRPr sz="1800">
              <a:solidFill>
                <a:schemeClr val="dk1"/>
              </a:solidFill>
              <a:highlight>
                <a:srgbClr val="FFFFFF"/>
              </a:highlight>
              <a:latin typeface="Source Sans Pro"/>
              <a:ea typeface="Source Sans Pro"/>
              <a:cs typeface="Source Sans Pro"/>
              <a:sym typeface="Source Sans Pro"/>
            </a:endParaRPr>
          </a:p>
          <a:p>
            <a:pPr marL="457200" lvl="0" indent="-342900" algn="l" rtl="0">
              <a:lnSpc>
                <a:spcPct val="115000"/>
              </a:lnSpc>
              <a:spcBef>
                <a:spcPts val="1600"/>
              </a:spcBef>
              <a:spcAft>
                <a:spcPts val="0"/>
              </a:spcAft>
              <a:buClr>
                <a:schemeClr val="dk1"/>
              </a:buClr>
              <a:buSzPts val="1800"/>
              <a:buFont typeface="Source Sans Pro"/>
              <a:buChar char="●"/>
            </a:pPr>
            <a:r>
              <a:rPr lang="en-US" sz="1800">
                <a:solidFill>
                  <a:schemeClr val="dk1"/>
                </a:solidFill>
                <a:highlight>
                  <a:srgbClr val="FFFFFF"/>
                </a:highlight>
                <a:latin typeface="Source Sans Pro"/>
                <a:ea typeface="Source Sans Pro"/>
                <a:cs typeface="Source Sans Pro"/>
                <a:sym typeface="Source Sans Pro"/>
              </a:rPr>
              <a:t>Wed. November 16th 2:00pm - 3:00pm </a:t>
            </a:r>
            <a:endParaRPr sz="1800">
              <a:solidFill>
                <a:schemeClr val="dk1"/>
              </a:solidFill>
              <a:highlight>
                <a:srgbClr val="FFFFFF"/>
              </a:highlight>
              <a:latin typeface="Source Sans Pro"/>
              <a:ea typeface="Source Sans Pro"/>
              <a:cs typeface="Source Sans Pro"/>
              <a:sym typeface="Source Sans Pro"/>
            </a:endParaRPr>
          </a:p>
          <a:p>
            <a:pPr marL="457200" lvl="0" indent="-342900" algn="l" rtl="0">
              <a:lnSpc>
                <a:spcPct val="115000"/>
              </a:lnSpc>
              <a:spcBef>
                <a:spcPts val="0"/>
              </a:spcBef>
              <a:spcAft>
                <a:spcPts val="0"/>
              </a:spcAft>
              <a:buClr>
                <a:schemeClr val="dk1"/>
              </a:buClr>
              <a:buSzPts val="1800"/>
              <a:buFont typeface="Source Sans Pro"/>
              <a:buChar char="●"/>
            </a:pPr>
            <a:r>
              <a:rPr lang="en-US" sz="1800">
                <a:solidFill>
                  <a:schemeClr val="dk1"/>
                </a:solidFill>
                <a:highlight>
                  <a:srgbClr val="FFFFFF"/>
                </a:highlight>
                <a:latin typeface="Source Sans Pro"/>
                <a:ea typeface="Source Sans Pro"/>
                <a:cs typeface="Source Sans Pro"/>
                <a:sym typeface="Source Sans Pro"/>
              </a:rPr>
              <a:t>Wed. December 7th 6:00pm - 7:00pm</a:t>
            </a:r>
            <a:endParaRPr sz="1800">
              <a:solidFill>
                <a:schemeClr val="dk1"/>
              </a:solidFill>
              <a:highlight>
                <a:srgbClr val="FFFFFF"/>
              </a:highlight>
              <a:latin typeface="Source Sans Pro"/>
              <a:ea typeface="Source Sans Pro"/>
              <a:cs typeface="Source Sans Pro"/>
              <a:sym typeface="Source Sans Pro"/>
            </a:endParaRPr>
          </a:p>
          <a:p>
            <a:pPr marL="12700" marR="5080" lvl="0" indent="0" algn="l" rtl="0">
              <a:lnSpc>
                <a:spcPct val="100000"/>
              </a:lnSpc>
              <a:spcBef>
                <a:spcPts val="1600"/>
              </a:spcBef>
              <a:spcAft>
                <a:spcPts val="0"/>
              </a:spcAft>
              <a:buNone/>
            </a:pPr>
            <a:r>
              <a:rPr lang="en-US" sz="2000" b="1">
                <a:solidFill>
                  <a:schemeClr val="dk1"/>
                </a:solidFill>
                <a:latin typeface="Source Sans Pro"/>
                <a:ea typeface="Source Sans Pro"/>
                <a:cs typeface="Source Sans Pro"/>
                <a:sym typeface="Source Sans Pro"/>
              </a:rPr>
              <a:t>Ontario College Information Fair (OCIF)</a:t>
            </a:r>
            <a:endParaRPr sz="2000">
              <a:solidFill>
                <a:schemeClr val="dk1"/>
              </a:solidFill>
              <a:latin typeface="Source Sans Pro"/>
              <a:ea typeface="Source Sans Pro"/>
              <a:cs typeface="Source Sans Pro"/>
              <a:sym typeface="Source Sans Pro"/>
            </a:endParaRPr>
          </a:p>
          <a:p>
            <a:pPr marL="12700" marR="269875" lvl="0" indent="0" algn="l" rtl="0">
              <a:lnSpc>
                <a:spcPct val="100000"/>
              </a:lnSpc>
              <a:spcBef>
                <a:spcPts val="610"/>
              </a:spcBef>
              <a:spcAft>
                <a:spcPts val="0"/>
              </a:spcAft>
              <a:buNone/>
            </a:pPr>
            <a:r>
              <a:rPr lang="en-US" sz="1800">
                <a:solidFill>
                  <a:schemeClr val="dk1"/>
                </a:solidFill>
                <a:latin typeface="Source Sans Pro"/>
                <a:ea typeface="Source Sans Pro"/>
                <a:cs typeface="Source Sans Pro"/>
                <a:sym typeface="Source Sans Pro"/>
              </a:rPr>
              <a:t>The Ontario College Fair will happen on October 19-20 this Fall. For more info, visit </a:t>
            </a:r>
            <a:r>
              <a:rPr lang="en-US" sz="1800" u="sng">
                <a:solidFill>
                  <a:srgbClr val="0562C1"/>
                </a:solidFill>
                <a:latin typeface="Source Sans Pro"/>
                <a:ea typeface="Source Sans Pro"/>
                <a:cs typeface="Source Sans Pro"/>
                <a:sym typeface="Source Sans Pro"/>
                <a:hlinkClick r:id="rId3">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ocif.ca</a:t>
            </a:r>
            <a:r>
              <a:rPr lang="en-US" sz="1800">
                <a:solidFill>
                  <a:srgbClr val="14646F"/>
                </a:solidFill>
                <a:latin typeface="Source Sans Pro"/>
                <a:ea typeface="Source Sans Pro"/>
                <a:cs typeface="Source Sans Pro"/>
                <a:sym typeface="Source Sans Pro"/>
              </a:rPr>
              <a:t>.</a:t>
            </a:r>
            <a:endParaRPr sz="1800">
              <a:solidFill>
                <a:schemeClr val="dk1"/>
              </a:solidFill>
              <a:latin typeface="Source Sans Pro"/>
              <a:ea typeface="Source Sans Pro"/>
              <a:cs typeface="Source Sans Pro"/>
              <a:sym typeface="Source Sans Pro"/>
            </a:endParaRPr>
          </a:p>
          <a:p>
            <a:pPr marL="12700" marR="0" lvl="0" indent="0" algn="l" rtl="0">
              <a:lnSpc>
                <a:spcPct val="100000"/>
              </a:lnSpc>
              <a:spcBef>
                <a:spcPts val="1795"/>
              </a:spcBef>
              <a:spcAft>
                <a:spcPts val="0"/>
              </a:spcAft>
              <a:buNone/>
            </a:pPr>
            <a:r>
              <a:rPr lang="en-US" sz="2000" b="1">
                <a:solidFill>
                  <a:schemeClr val="dk1"/>
                </a:solidFill>
                <a:latin typeface="Source Sans Pro"/>
                <a:ea typeface="Source Sans Pro"/>
                <a:cs typeface="Source Sans Pro"/>
                <a:sym typeface="Source Sans Pro"/>
              </a:rPr>
              <a:t>College Open Houses</a:t>
            </a:r>
            <a:endParaRPr sz="2000">
              <a:solidFill>
                <a:schemeClr val="dk1"/>
              </a:solidFill>
              <a:latin typeface="Source Sans Pro"/>
              <a:ea typeface="Source Sans Pro"/>
              <a:cs typeface="Source Sans Pro"/>
              <a:sym typeface="Source Sans Pro"/>
            </a:endParaRPr>
          </a:p>
          <a:p>
            <a:pPr marL="12700" marR="0" lvl="0" indent="0" algn="l" rtl="0">
              <a:lnSpc>
                <a:spcPct val="100000"/>
              </a:lnSpc>
              <a:spcBef>
                <a:spcPts val="605"/>
              </a:spcBef>
              <a:spcAft>
                <a:spcPts val="0"/>
              </a:spcAft>
              <a:buNone/>
            </a:pPr>
            <a:r>
              <a:rPr lang="en-US" sz="1800">
                <a:solidFill>
                  <a:schemeClr val="dk1"/>
                </a:solidFill>
                <a:latin typeface="Source Sans Pro"/>
                <a:ea typeface="Source Sans Pro"/>
                <a:cs typeface="Source Sans Pro"/>
                <a:sym typeface="Source Sans Pro"/>
              </a:rPr>
              <a:t>The colleges host Open House events every fall and spring. To find out when they’re happening, check out the Maple Grads 2023 Google Classroom.</a:t>
            </a:r>
            <a:endParaRPr sz="1800">
              <a:solidFill>
                <a:schemeClr val="dk1"/>
              </a:solidFill>
              <a:latin typeface="Source Sans Pro"/>
              <a:ea typeface="Source Sans Pro"/>
              <a:cs typeface="Source Sans Pro"/>
              <a:sym typeface="Source Sans Pro"/>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Shape 123"/>
        <p:cNvGrpSpPr/>
        <p:nvPr/>
      </p:nvGrpSpPr>
      <p:grpSpPr>
        <a:xfrm>
          <a:off x="0" y="0"/>
          <a:ext cx="0" cy="0"/>
          <a:chOff x="0" y="0"/>
          <a:chExt cx="0" cy="0"/>
        </a:xfrm>
      </p:grpSpPr>
      <p:sp>
        <p:nvSpPr>
          <p:cNvPr id="124" name="Google Shape;124;p18"/>
          <p:cNvSpPr txBox="1">
            <a:spLocks noGrp="1"/>
          </p:cNvSpPr>
          <p:nvPr>
            <p:ph type="title"/>
          </p:nvPr>
        </p:nvSpPr>
        <p:spPr>
          <a:xfrm>
            <a:off x="910844" y="3736670"/>
            <a:ext cx="5542280" cy="757555"/>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4800"/>
              <a:t>Prepare To Apply</a:t>
            </a:r>
            <a:endParaRPr sz="4800"/>
          </a:p>
        </p:txBody>
      </p:sp>
      <p:sp>
        <p:nvSpPr>
          <p:cNvPr id="125" name="Google Shape;125;p18"/>
          <p:cNvSpPr txBox="1"/>
          <p:nvPr/>
        </p:nvSpPr>
        <p:spPr>
          <a:xfrm>
            <a:off x="1363950" y="5274850"/>
            <a:ext cx="9756300" cy="1293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800">
                <a:latin typeface="Source Sans Pro"/>
                <a:ea typeface="Source Sans Pro"/>
                <a:cs typeface="Source Sans Pro"/>
                <a:sym typeface="Source Sans Pro"/>
              </a:rPr>
              <a:t>NOTE: These instructions are for </a:t>
            </a:r>
            <a:r>
              <a:rPr lang="en-US" sz="1800">
                <a:highlight>
                  <a:schemeClr val="lt1"/>
                </a:highlight>
                <a:latin typeface="Source Sans Pro"/>
                <a:ea typeface="Source Sans Pro"/>
                <a:cs typeface="Source Sans Pro"/>
                <a:sym typeface="Source Sans Pro"/>
              </a:rPr>
              <a:t>domestic applications (Canadian Citizens and Permanent residents). </a:t>
            </a:r>
            <a:r>
              <a:rPr lang="en-US" sz="1800">
                <a:latin typeface="Source Sans Pro"/>
                <a:ea typeface="Source Sans Pro"/>
                <a:cs typeface="Source Sans Pro"/>
                <a:sym typeface="Source Sans Pro"/>
              </a:rPr>
              <a:t>If you are an International Student or Convention Refugee, you will need to apply to each school separately. We have posted instructions to the 5 GTA schools on our </a:t>
            </a:r>
            <a:r>
              <a:rPr lang="en-US" sz="1800" u="sng">
                <a:solidFill>
                  <a:schemeClr val="hlink"/>
                </a:solidFill>
                <a:latin typeface="Source Sans Pro"/>
                <a:ea typeface="Source Sans Pro"/>
                <a:cs typeface="Source Sans Pro"/>
                <a:sym typeface="Source Sans Pro"/>
                <a:hlinkClick r:id="rId3"/>
              </a:rPr>
              <a:t>Maple High School Guidance Webpage</a:t>
            </a:r>
            <a:r>
              <a:rPr lang="en-US" sz="1800">
                <a:latin typeface="Source Sans Pro"/>
                <a:ea typeface="Source Sans Pro"/>
                <a:cs typeface="Source Sans Pro"/>
                <a:sym typeface="Source Sans Pro"/>
              </a:rPr>
              <a:t> to help you. If you have questions, please </a:t>
            </a:r>
            <a:r>
              <a:rPr lang="en-US" sz="1800" u="sng">
                <a:solidFill>
                  <a:schemeClr val="hlink"/>
                </a:solidFill>
                <a:latin typeface="Source Sans Pro"/>
                <a:ea typeface="Source Sans Pro"/>
                <a:cs typeface="Source Sans Pro"/>
                <a:sym typeface="Source Sans Pro"/>
                <a:hlinkClick r:id="rId4"/>
              </a:rPr>
              <a:t>contact you guidance counsellor</a:t>
            </a:r>
            <a:r>
              <a:rPr lang="en-US" sz="1800">
                <a:latin typeface="Source Sans Pro"/>
                <a:ea typeface="Source Sans Pro"/>
                <a:cs typeface="Source Sans Pro"/>
                <a:sym typeface="Source Sans Pro"/>
              </a:rPr>
              <a:t>.</a:t>
            </a:r>
            <a:endParaRPr sz="1800">
              <a:latin typeface="Source Sans Pro"/>
              <a:ea typeface="Source Sans Pro"/>
              <a:cs typeface="Source Sans Pro"/>
              <a:sym typeface="Source Sans Pro"/>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Shape 129"/>
        <p:cNvGrpSpPr/>
        <p:nvPr/>
      </p:nvGrpSpPr>
      <p:grpSpPr>
        <a:xfrm>
          <a:off x="0" y="0"/>
          <a:ext cx="0" cy="0"/>
          <a:chOff x="0" y="0"/>
          <a:chExt cx="0" cy="0"/>
        </a:xfrm>
      </p:grpSpPr>
      <p:sp>
        <p:nvSpPr>
          <p:cNvPr id="130" name="Google Shape;130;p19"/>
          <p:cNvSpPr txBox="1">
            <a:spLocks noGrp="1"/>
          </p:cNvSpPr>
          <p:nvPr>
            <p:ph type="title"/>
          </p:nvPr>
        </p:nvSpPr>
        <p:spPr>
          <a:xfrm>
            <a:off x="439924" y="255275"/>
            <a:ext cx="5377800" cy="5055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Important Dates</a:t>
            </a:r>
            <a:endParaRPr/>
          </a:p>
        </p:txBody>
      </p:sp>
      <p:sp>
        <p:nvSpPr>
          <p:cNvPr id="131" name="Google Shape;131;p19"/>
          <p:cNvSpPr txBox="1"/>
          <p:nvPr/>
        </p:nvSpPr>
        <p:spPr>
          <a:xfrm>
            <a:off x="612125" y="668050"/>
            <a:ext cx="11037000" cy="6246600"/>
          </a:xfrm>
          <a:prstGeom prst="rect">
            <a:avLst/>
          </a:prstGeom>
          <a:noFill/>
          <a:ln>
            <a:noFill/>
          </a:ln>
        </p:spPr>
        <p:txBody>
          <a:bodyPr spcFirstLastPara="1" wrap="square" lIns="0" tIns="112375" rIns="0" bIns="0" anchor="t" anchorCtr="0">
            <a:spAutoFit/>
          </a:bodyPr>
          <a:lstStyle/>
          <a:p>
            <a:pPr marL="12700" marR="0" lvl="0" indent="0" algn="l" rtl="0">
              <a:lnSpc>
                <a:spcPct val="100000"/>
              </a:lnSpc>
              <a:spcBef>
                <a:spcPts val="0"/>
              </a:spcBef>
              <a:spcAft>
                <a:spcPts val="0"/>
              </a:spcAft>
              <a:buNone/>
            </a:pPr>
            <a:r>
              <a:rPr lang="en-US" sz="2000" b="1">
                <a:solidFill>
                  <a:schemeClr val="dk1"/>
                </a:solidFill>
                <a:latin typeface="Source Sans Pro"/>
                <a:ea typeface="Source Sans Pro"/>
                <a:cs typeface="Source Sans Pro"/>
                <a:sym typeface="Source Sans Pro"/>
              </a:rPr>
              <a:t>Early October 2022: Online Application Opens</a:t>
            </a:r>
            <a:endParaRPr sz="2000">
              <a:solidFill>
                <a:schemeClr val="dk1"/>
              </a:solidFill>
              <a:latin typeface="Source Sans Pro"/>
              <a:ea typeface="Source Sans Pro"/>
              <a:cs typeface="Source Sans Pro"/>
              <a:sym typeface="Source Sans Pro"/>
            </a:endParaRPr>
          </a:p>
          <a:p>
            <a:pPr marL="297180" marR="0" lvl="0" indent="-284480" algn="l" rtl="0">
              <a:lnSpc>
                <a:spcPct val="100000"/>
              </a:lnSpc>
              <a:spcBef>
                <a:spcPts val="620"/>
              </a:spcBef>
              <a:spcAft>
                <a:spcPts val="0"/>
              </a:spcAft>
              <a:buClr>
                <a:schemeClr val="dk1"/>
              </a:buClr>
              <a:buSzPts val="1600"/>
              <a:buFont typeface="Arial"/>
              <a:buChar char="•"/>
            </a:pPr>
            <a:r>
              <a:rPr lang="en-US" sz="1600">
                <a:solidFill>
                  <a:schemeClr val="dk1"/>
                </a:solidFill>
                <a:latin typeface="Source Sans Pro"/>
                <a:ea typeface="Source Sans Pro"/>
                <a:cs typeface="Source Sans Pro"/>
                <a:sym typeface="Source Sans Pro"/>
              </a:rPr>
              <a:t>2022 / 2023 application opens at ontariocolleges.ca.</a:t>
            </a:r>
            <a:endParaRPr sz="1600">
              <a:solidFill>
                <a:schemeClr val="dk1"/>
              </a:solidFill>
              <a:latin typeface="Source Sans Pro"/>
              <a:ea typeface="Source Sans Pro"/>
              <a:cs typeface="Source Sans Pro"/>
              <a:sym typeface="Source Sans Pro"/>
            </a:endParaRPr>
          </a:p>
          <a:p>
            <a:pPr marL="12700" lvl="0" indent="0" algn="l" rtl="0">
              <a:spcBef>
                <a:spcPts val="1185"/>
              </a:spcBef>
              <a:spcAft>
                <a:spcPts val="0"/>
              </a:spcAft>
              <a:buNone/>
            </a:pPr>
            <a:r>
              <a:rPr lang="en-US" sz="2000" b="1">
                <a:solidFill>
                  <a:schemeClr val="dk1"/>
                </a:solidFill>
                <a:latin typeface="Source Sans Pro"/>
                <a:ea typeface="Source Sans Pro"/>
                <a:cs typeface="Source Sans Pro"/>
                <a:sym typeface="Source Sans Pro"/>
              </a:rPr>
              <a:t>November 1, 2022: Earliest Offer Date for </a:t>
            </a:r>
            <a:r>
              <a:rPr lang="en-US" sz="2000" b="1" u="sng">
                <a:solidFill>
                  <a:schemeClr val="dk1"/>
                </a:solidFill>
                <a:latin typeface="Source Sans Pro"/>
                <a:ea typeface="Source Sans Pro"/>
                <a:cs typeface="Source Sans Pro"/>
                <a:sym typeface="Source Sans Pro"/>
              </a:rPr>
              <a:t>non-competitive programs</a:t>
            </a:r>
            <a:endParaRPr sz="2000" u="sng">
              <a:solidFill>
                <a:schemeClr val="dk1"/>
              </a:solidFill>
              <a:latin typeface="Source Sans Pro"/>
              <a:ea typeface="Source Sans Pro"/>
              <a:cs typeface="Source Sans Pro"/>
              <a:sym typeface="Source Sans Pro"/>
            </a:endParaRPr>
          </a:p>
          <a:p>
            <a:pPr marL="457200" lvl="0" indent="-330200" algn="l" rtl="0">
              <a:spcBef>
                <a:spcPts val="615"/>
              </a:spcBef>
              <a:spcAft>
                <a:spcPts val="0"/>
              </a:spcAft>
              <a:buClr>
                <a:schemeClr val="dk1"/>
              </a:buClr>
              <a:buSzPts val="1600"/>
              <a:buChar char="•"/>
            </a:pPr>
            <a:r>
              <a:rPr lang="en-US" sz="1600">
                <a:solidFill>
                  <a:schemeClr val="dk1"/>
                </a:solidFill>
                <a:latin typeface="Source Sans Pro"/>
                <a:ea typeface="Source Sans Pro"/>
                <a:cs typeface="Source Sans Pro"/>
                <a:sym typeface="Source Sans Pro"/>
              </a:rPr>
              <a:t>November 1</a:t>
            </a:r>
            <a:r>
              <a:rPr lang="en-US" sz="1575" baseline="30000">
                <a:solidFill>
                  <a:schemeClr val="dk1"/>
                </a:solidFill>
                <a:latin typeface="Source Sans Pro"/>
                <a:ea typeface="Source Sans Pro"/>
                <a:cs typeface="Source Sans Pro"/>
                <a:sym typeface="Source Sans Pro"/>
              </a:rPr>
              <a:t>st </a:t>
            </a:r>
            <a:r>
              <a:rPr lang="en-US" sz="1600">
                <a:solidFill>
                  <a:schemeClr val="dk1"/>
                </a:solidFill>
                <a:latin typeface="Source Sans Pro"/>
                <a:ea typeface="Source Sans Pro"/>
                <a:cs typeface="Source Sans Pro"/>
                <a:sym typeface="Source Sans Pro"/>
              </a:rPr>
              <a:t>is the first day that colleges </a:t>
            </a:r>
            <a:r>
              <a:rPr lang="en-US" sz="1600" b="1">
                <a:solidFill>
                  <a:schemeClr val="dk1"/>
                </a:solidFill>
                <a:latin typeface="Source Sans Pro"/>
                <a:ea typeface="Source Sans Pro"/>
                <a:cs typeface="Source Sans Pro"/>
                <a:sym typeface="Source Sans Pro"/>
              </a:rPr>
              <a:t>may </a:t>
            </a:r>
            <a:r>
              <a:rPr lang="en-US" sz="1600">
                <a:solidFill>
                  <a:schemeClr val="dk1"/>
                </a:solidFill>
                <a:latin typeface="Source Sans Pro"/>
                <a:ea typeface="Source Sans Pro"/>
                <a:cs typeface="Source Sans Pro"/>
                <a:sym typeface="Source Sans Pro"/>
              </a:rPr>
              <a:t>begin sending offers of admission.</a:t>
            </a:r>
            <a:endParaRPr sz="1600">
              <a:solidFill>
                <a:schemeClr val="dk1"/>
              </a:solidFill>
              <a:latin typeface="Source Sans Pro"/>
              <a:ea typeface="Source Sans Pro"/>
              <a:cs typeface="Source Sans Pro"/>
              <a:sym typeface="Source Sans Pro"/>
            </a:endParaRPr>
          </a:p>
          <a:p>
            <a:pPr marL="12700" marR="0" lvl="0" indent="0" algn="l" rtl="0">
              <a:lnSpc>
                <a:spcPct val="100000"/>
              </a:lnSpc>
              <a:spcBef>
                <a:spcPts val="1180"/>
              </a:spcBef>
              <a:spcAft>
                <a:spcPts val="0"/>
              </a:spcAft>
              <a:buNone/>
            </a:pPr>
            <a:r>
              <a:rPr lang="en-US" sz="2000" b="1">
                <a:solidFill>
                  <a:schemeClr val="dk1"/>
                </a:solidFill>
                <a:latin typeface="Source Sans Pro"/>
                <a:ea typeface="Source Sans Pro"/>
                <a:cs typeface="Source Sans Pro"/>
                <a:sym typeface="Source Sans Pro"/>
              </a:rPr>
              <a:t>February 1, 2023: Equal Consideration Date</a:t>
            </a:r>
            <a:endParaRPr sz="2000">
              <a:solidFill>
                <a:schemeClr val="dk1"/>
              </a:solidFill>
              <a:latin typeface="Source Sans Pro"/>
              <a:ea typeface="Source Sans Pro"/>
              <a:cs typeface="Source Sans Pro"/>
              <a:sym typeface="Source Sans Pro"/>
            </a:endParaRPr>
          </a:p>
          <a:p>
            <a:pPr marL="297180" marR="79375" lvl="0" indent="-284480" algn="l" rtl="0">
              <a:lnSpc>
                <a:spcPct val="100000"/>
              </a:lnSpc>
              <a:spcBef>
                <a:spcPts val="620"/>
              </a:spcBef>
              <a:spcAft>
                <a:spcPts val="0"/>
              </a:spcAft>
              <a:buClr>
                <a:schemeClr val="dk1"/>
              </a:buClr>
              <a:buSzPts val="1600"/>
              <a:buFont typeface="Arial"/>
              <a:buChar char="•"/>
            </a:pPr>
            <a:r>
              <a:rPr lang="en-US" sz="1600">
                <a:solidFill>
                  <a:schemeClr val="dk1"/>
                </a:solidFill>
                <a:latin typeface="Source Sans Pro"/>
                <a:ea typeface="Source Sans Pro"/>
                <a:cs typeface="Source Sans Pro"/>
                <a:sym typeface="Source Sans Pro"/>
              </a:rPr>
              <a:t>Applications </a:t>
            </a:r>
            <a:r>
              <a:rPr lang="en-US" sz="1600" b="1">
                <a:solidFill>
                  <a:schemeClr val="dk1"/>
                </a:solidFill>
                <a:latin typeface="Source Sans Pro"/>
                <a:ea typeface="Source Sans Pro"/>
                <a:cs typeface="Source Sans Pro"/>
                <a:sym typeface="Source Sans Pro"/>
              </a:rPr>
              <a:t>received and paid for on or before this date </a:t>
            </a:r>
            <a:r>
              <a:rPr lang="en-US" sz="1600">
                <a:solidFill>
                  <a:schemeClr val="dk1"/>
                </a:solidFill>
                <a:latin typeface="Source Sans Pro"/>
                <a:ea typeface="Source Sans Pro"/>
                <a:cs typeface="Source Sans Pro"/>
                <a:sym typeface="Source Sans Pro"/>
              </a:rPr>
              <a:t>are considered equally by the colleges. It is critical to apply  to highly competitive programs by this date. Applications are still processed after this date, but are considered on a  first-come, first-served basis by the colleges.</a:t>
            </a:r>
            <a:endParaRPr sz="1600">
              <a:solidFill>
                <a:schemeClr val="dk1"/>
              </a:solidFill>
              <a:latin typeface="Source Sans Pro"/>
              <a:ea typeface="Source Sans Pro"/>
              <a:cs typeface="Source Sans Pro"/>
              <a:sym typeface="Source Sans Pro"/>
            </a:endParaRPr>
          </a:p>
          <a:p>
            <a:pPr marL="12700" marR="0" lvl="0" indent="0" algn="l" rtl="0">
              <a:lnSpc>
                <a:spcPct val="100000"/>
              </a:lnSpc>
              <a:spcBef>
                <a:spcPts val="1185"/>
              </a:spcBef>
              <a:spcAft>
                <a:spcPts val="0"/>
              </a:spcAft>
              <a:buNone/>
            </a:pPr>
            <a:r>
              <a:rPr lang="en-US" sz="2000" b="1">
                <a:solidFill>
                  <a:schemeClr val="dk1"/>
                </a:solidFill>
                <a:latin typeface="Source Sans Pro"/>
                <a:ea typeface="Source Sans Pro"/>
                <a:cs typeface="Source Sans Pro"/>
                <a:sym typeface="Source Sans Pro"/>
              </a:rPr>
              <a:t>February 1, 2023: Earliest Offer Date for </a:t>
            </a:r>
            <a:r>
              <a:rPr lang="en-US" sz="2000" b="1" u="sng">
                <a:solidFill>
                  <a:schemeClr val="dk1"/>
                </a:solidFill>
                <a:latin typeface="Source Sans Pro"/>
                <a:ea typeface="Source Sans Pro"/>
                <a:cs typeface="Source Sans Pro"/>
                <a:sym typeface="Source Sans Pro"/>
              </a:rPr>
              <a:t>competitive programs</a:t>
            </a:r>
            <a:endParaRPr sz="2000" u="sng">
              <a:solidFill>
                <a:schemeClr val="dk1"/>
              </a:solidFill>
              <a:latin typeface="Source Sans Pro"/>
              <a:ea typeface="Source Sans Pro"/>
              <a:cs typeface="Source Sans Pro"/>
              <a:sym typeface="Source Sans Pro"/>
            </a:endParaRPr>
          </a:p>
          <a:p>
            <a:pPr marL="297180" marR="0" lvl="0" indent="-284480" algn="l" rtl="0">
              <a:lnSpc>
                <a:spcPct val="100000"/>
              </a:lnSpc>
              <a:spcBef>
                <a:spcPts val="615"/>
              </a:spcBef>
              <a:spcAft>
                <a:spcPts val="0"/>
              </a:spcAft>
              <a:buClr>
                <a:schemeClr val="dk1"/>
              </a:buClr>
              <a:buSzPts val="1600"/>
              <a:buFont typeface="Arial"/>
              <a:buChar char="•"/>
            </a:pPr>
            <a:r>
              <a:rPr lang="en-US" sz="1600">
                <a:solidFill>
                  <a:schemeClr val="dk1"/>
                </a:solidFill>
                <a:latin typeface="Source Sans Pro"/>
                <a:ea typeface="Source Sans Pro"/>
                <a:cs typeface="Source Sans Pro"/>
                <a:sym typeface="Source Sans Pro"/>
              </a:rPr>
              <a:t>February 1</a:t>
            </a:r>
            <a:r>
              <a:rPr lang="en-US" sz="1575" baseline="30000">
                <a:solidFill>
                  <a:schemeClr val="dk1"/>
                </a:solidFill>
                <a:latin typeface="Source Sans Pro"/>
                <a:ea typeface="Source Sans Pro"/>
                <a:cs typeface="Source Sans Pro"/>
                <a:sym typeface="Source Sans Pro"/>
              </a:rPr>
              <a:t>st </a:t>
            </a:r>
            <a:r>
              <a:rPr lang="en-US" sz="1600">
                <a:solidFill>
                  <a:schemeClr val="dk1"/>
                </a:solidFill>
                <a:latin typeface="Source Sans Pro"/>
                <a:ea typeface="Source Sans Pro"/>
                <a:cs typeface="Source Sans Pro"/>
                <a:sym typeface="Source Sans Pro"/>
              </a:rPr>
              <a:t>is also the first day that colleges </a:t>
            </a:r>
            <a:r>
              <a:rPr lang="en-US" sz="1600" b="1">
                <a:solidFill>
                  <a:schemeClr val="dk1"/>
                </a:solidFill>
                <a:latin typeface="Source Sans Pro"/>
                <a:ea typeface="Source Sans Pro"/>
                <a:cs typeface="Source Sans Pro"/>
                <a:sym typeface="Source Sans Pro"/>
              </a:rPr>
              <a:t>may </a:t>
            </a:r>
            <a:r>
              <a:rPr lang="en-US" sz="1600">
                <a:solidFill>
                  <a:schemeClr val="dk1"/>
                </a:solidFill>
                <a:latin typeface="Source Sans Pro"/>
                <a:ea typeface="Source Sans Pro"/>
                <a:cs typeface="Source Sans Pro"/>
                <a:sym typeface="Source Sans Pro"/>
              </a:rPr>
              <a:t>begin sending offers of admission. Colleges continue to offer admissions until programs are filled.</a:t>
            </a:r>
            <a:endParaRPr sz="1600">
              <a:solidFill>
                <a:schemeClr val="dk1"/>
              </a:solidFill>
              <a:latin typeface="Source Sans Pro"/>
              <a:ea typeface="Source Sans Pro"/>
              <a:cs typeface="Source Sans Pro"/>
              <a:sym typeface="Source Sans Pro"/>
            </a:endParaRPr>
          </a:p>
          <a:p>
            <a:pPr marL="12700" marR="0" lvl="0" indent="0" algn="l" rtl="0">
              <a:lnSpc>
                <a:spcPct val="100000"/>
              </a:lnSpc>
              <a:spcBef>
                <a:spcPts val="1185"/>
              </a:spcBef>
              <a:spcAft>
                <a:spcPts val="0"/>
              </a:spcAft>
              <a:buNone/>
            </a:pPr>
            <a:r>
              <a:rPr lang="en-US" sz="2000" b="1">
                <a:solidFill>
                  <a:schemeClr val="dk1"/>
                </a:solidFill>
                <a:latin typeface="Source Sans Pro"/>
                <a:ea typeface="Source Sans Pro"/>
                <a:cs typeface="Source Sans Pro"/>
                <a:sym typeface="Source Sans Pro"/>
              </a:rPr>
              <a:t>May 1, 2023: Confirmation Deadline</a:t>
            </a:r>
            <a:endParaRPr sz="2000">
              <a:solidFill>
                <a:schemeClr val="dk1"/>
              </a:solidFill>
              <a:latin typeface="Source Sans Pro"/>
              <a:ea typeface="Source Sans Pro"/>
              <a:cs typeface="Source Sans Pro"/>
              <a:sym typeface="Source Sans Pro"/>
            </a:endParaRPr>
          </a:p>
          <a:p>
            <a:pPr marL="297180" marR="363855" lvl="0" indent="-284480" algn="l" rtl="0">
              <a:lnSpc>
                <a:spcPct val="100000"/>
              </a:lnSpc>
              <a:spcBef>
                <a:spcPts val="620"/>
              </a:spcBef>
              <a:spcAft>
                <a:spcPts val="0"/>
              </a:spcAft>
              <a:buClr>
                <a:schemeClr val="dk1"/>
              </a:buClr>
              <a:buSzPts val="1600"/>
              <a:buFont typeface="Arial"/>
              <a:buChar char="•"/>
            </a:pPr>
            <a:r>
              <a:rPr lang="en-US" sz="1600">
                <a:solidFill>
                  <a:schemeClr val="dk1"/>
                </a:solidFill>
                <a:latin typeface="Source Sans Pro"/>
                <a:ea typeface="Source Sans Pro"/>
                <a:cs typeface="Source Sans Pro"/>
                <a:sym typeface="Source Sans Pro"/>
              </a:rPr>
              <a:t>Most offers of admission must be confirmed by this date. The colleges will determine the due date to confirm offers  made after May 1. Check your offer package to find out the expiry date of your offer of admission.</a:t>
            </a:r>
            <a:endParaRPr sz="1600">
              <a:solidFill>
                <a:schemeClr val="dk1"/>
              </a:solidFill>
              <a:latin typeface="Source Sans Pro"/>
              <a:ea typeface="Source Sans Pro"/>
              <a:cs typeface="Source Sans Pro"/>
              <a:sym typeface="Source Sans Pro"/>
            </a:endParaRPr>
          </a:p>
          <a:p>
            <a:pPr marL="12700" marR="0" lvl="0" indent="0" algn="l" rtl="0">
              <a:lnSpc>
                <a:spcPct val="100000"/>
              </a:lnSpc>
              <a:spcBef>
                <a:spcPts val="1180"/>
              </a:spcBef>
              <a:spcAft>
                <a:spcPts val="0"/>
              </a:spcAft>
              <a:buNone/>
            </a:pPr>
            <a:r>
              <a:rPr lang="en-US" sz="2000" b="1">
                <a:solidFill>
                  <a:schemeClr val="dk1"/>
                </a:solidFill>
                <a:latin typeface="Source Sans Pro"/>
                <a:ea typeface="Source Sans Pro"/>
                <a:cs typeface="Source Sans Pro"/>
                <a:sym typeface="Source Sans Pro"/>
              </a:rPr>
              <a:t>Mid-June 2023: Tuition Deposit Due</a:t>
            </a:r>
            <a:endParaRPr sz="2000">
              <a:solidFill>
                <a:schemeClr val="dk1"/>
              </a:solidFill>
              <a:latin typeface="Source Sans Pro"/>
              <a:ea typeface="Source Sans Pro"/>
              <a:cs typeface="Source Sans Pro"/>
              <a:sym typeface="Source Sans Pro"/>
            </a:endParaRPr>
          </a:p>
          <a:p>
            <a:pPr marL="297180" marR="5080" lvl="0" indent="-284480" algn="l" rtl="0">
              <a:lnSpc>
                <a:spcPct val="100000"/>
              </a:lnSpc>
              <a:spcBef>
                <a:spcPts val="620"/>
              </a:spcBef>
              <a:spcAft>
                <a:spcPts val="0"/>
              </a:spcAft>
              <a:buClr>
                <a:schemeClr val="dk1"/>
              </a:buClr>
              <a:buSzPts val="1600"/>
              <a:buFont typeface="Arial"/>
              <a:buChar char="•"/>
            </a:pPr>
            <a:r>
              <a:rPr lang="en-US" sz="1600">
                <a:solidFill>
                  <a:schemeClr val="dk1"/>
                </a:solidFill>
                <a:latin typeface="Source Sans Pro"/>
                <a:ea typeface="Source Sans Pro"/>
                <a:cs typeface="Source Sans Pro"/>
                <a:sym typeface="Source Sans Pro"/>
              </a:rPr>
              <a:t>The colleges require payment of a tuition deposit in mid-June to secure your spot in your program. Each college sets its  own tuition deposit amount and payment deadline. This information will be communicated to you by the college.</a:t>
            </a:r>
            <a:endParaRPr/>
          </a:p>
          <a:p>
            <a:pPr marL="12700" marR="0" lvl="0" indent="0" algn="l" rtl="0">
              <a:lnSpc>
                <a:spcPct val="100000"/>
              </a:lnSpc>
              <a:spcBef>
                <a:spcPts val="1230"/>
              </a:spcBef>
              <a:spcAft>
                <a:spcPts val="0"/>
              </a:spcAft>
              <a:buNone/>
            </a:pPr>
            <a:r>
              <a:rPr lang="en-US" sz="1200">
                <a:solidFill>
                  <a:schemeClr val="dk1"/>
                </a:solidFill>
                <a:latin typeface="Source Sans Pro"/>
                <a:ea typeface="Source Sans Pro"/>
                <a:cs typeface="Source Sans Pro"/>
                <a:sym typeface="Source Sans Pro"/>
              </a:rPr>
              <a:t>* Please note that the above dates apply to programs beginning in the fall of 2023. Contact the colleges for deadlines for other start dates.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Shape 135"/>
        <p:cNvGrpSpPr/>
        <p:nvPr/>
      </p:nvGrpSpPr>
      <p:grpSpPr>
        <a:xfrm>
          <a:off x="0" y="0"/>
          <a:ext cx="0" cy="0"/>
          <a:chOff x="0" y="0"/>
          <a:chExt cx="0" cy="0"/>
        </a:xfrm>
      </p:grpSpPr>
      <p:sp>
        <p:nvSpPr>
          <p:cNvPr id="136" name="Google Shape;136;p20"/>
          <p:cNvSpPr txBox="1">
            <a:spLocks noGrp="1"/>
          </p:cNvSpPr>
          <p:nvPr>
            <p:ph type="title"/>
          </p:nvPr>
        </p:nvSpPr>
        <p:spPr>
          <a:xfrm>
            <a:off x="439927" y="255270"/>
            <a:ext cx="7972425" cy="513715"/>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Important Info About the Application</a:t>
            </a:r>
            <a:endParaRPr/>
          </a:p>
        </p:txBody>
      </p:sp>
      <p:sp>
        <p:nvSpPr>
          <p:cNvPr id="137" name="Google Shape;137;p20"/>
          <p:cNvSpPr txBox="1"/>
          <p:nvPr/>
        </p:nvSpPr>
        <p:spPr>
          <a:xfrm>
            <a:off x="612150" y="1029925"/>
            <a:ext cx="10360800" cy="5633100"/>
          </a:xfrm>
          <a:prstGeom prst="rect">
            <a:avLst/>
          </a:prstGeom>
          <a:noFill/>
          <a:ln>
            <a:noFill/>
          </a:ln>
        </p:spPr>
        <p:txBody>
          <a:bodyPr spcFirstLastPara="1" wrap="square" lIns="0" tIns="165725" rIns="0" bIns="0" anchor="t" anchorCtr="0">
            <a:spAutoFit/>
          </a:bodyPr>
          <a:lstStyle/>
          <a:p>
            <a:pPr marL="297180" marR="0" lvl="0" indent="-284480" algn="l" rtl="0">
              <a:lnSpc>
                <a:spcPct val="100000"/>
              </a:lnSpc>
              <a:spcBef>
                <a:spcPts val="0"/>
              </a:spcBef>
              <a:spcAft>
                <a:spcPts val="0"/>
              </a:spcAft>
              <a:buClr>
                <a:schemeClr val="dk1"/>
              </a:buClr>
              <a:buSzPts val="1700"/>
              <a:buFont typeface="Arial"/>
              <a:buChar char="•"/>
            </a:pPr>
            <a:r>
              <a:rPr lang="en-US" sz="1700">
                <a:solidFill>
                  <a:schemeClr val="dk1"/>
                </a:solidFill>
                <a:latin typeface="Source Sans Pro"/>
                <a:ea typeface="Source Sans Pro"/>
                <a:cs typeface="Source Sans Pro"/>
                <a:sym typeface="Source Sans Pro"/>
              </a:rPr>
              <a:t>The application processing fee is </a:t>
            </a:r>
            <a:r>
              <a:rPr lang="en-US" sz="1700" b="1">
                <a:solidFill>
                  <a:schemeClr val="dk1"/>
                </a:solidFill>
                <a:highlight>
                  <a:srgbClr val="FFFF00"/>
                </a:highlight>
                <a:latin typeface="Source Sans Pro"/>
                <a:ea typeface="Source Sans Pro"/>
                <a:cs typeface="Source Sans Pro"/>
                <a:sym typeface="Source Sans Pro"/>
              </a:rPr>
              <a:t>$110</a:t>
            </a:r>
            <a:r>
              <a:rPr lang="en-US" sz="1700" b="1">
                <a:solidFill>
                  <a:schemeClr val="dk1"/>
                </a:solidFill>
                <a:latin typeface="Source Sans Pro"/>
                <a:ea typeface="Source Sans Pro"/>
                <a:cs typeface="Source Sans Pro"/>
                <a:sym typeface="Source Sans Pro"/>
              </a:rPr>
              <a:t> </a:t>
            </a:r>
            <a:r>
              <a:rPr lang="en-US" sz="1700">
                <a:solidFill>
                  <a:schemeClr val="dk1"/>
                </a:solidFill>
                <a:latin typeface="Source Sans Pro"/>
                <a:ea typeface="Source Sans Pro"/>
                <a:cs typeface="Source Sans Pro"/>
                <a:sym typeface="Source Sans Pro"/>
              </a:rPr>
              <a:t>(non-refundable).</a:t>
            </a:r>
            <a:endParaRPr sz="1700">
              <a:solidFill>
                <a:schemeClr val="dk1"/>
              </a:solidFill>
              <a:latin typeface="Source Sans Pro"/>
              <a:ea typeface="Source Sans Pro"/>
              <a:cs typeface="Source Sans Pro"/>
              <a:sym typeface="Source Sans Pro"/>
            </a:endParaRPr>
          </a:p>
          <a:p>
            <a:pPr marL="297180" marR="0" lvl="0" indent="-284480" algn="l" rtl="0">
              <a:lnSpc>
                <a:spcPct val="100000"/>
              </a:lnSpc>
              <a:spcBef>
                <a:spcPts val="1200"/>
              </a:spcBef>
              <a:spcAft>
                <a:spcPts val="0"/>
              </a:spcAft>
              <a:buClr>
                <a:schemeClr val="dk1"/>
              </a:buClr>
              <a:buSzPts val="1700"/>
              <a:buFont typeface="Arial"/>
              <a:buChar char="•"/>
            </a:pPr>
            <a:r>
              <a:rPr lang="en-US" sz="1700">
                <a:solidFill>
                  <a:schemeClr val="dk1"/>
                </a:solidFill>
                <a:latin typeface="Source Sans Pro"/>
                <a:ea typeface="Source Sans Pro"/>
                <a:cs typeface="Source Sans Pro"/>
                <a:sym typeface="Source Sans Pro"/>
              </a:rPr>
              <a:t>There may be additional fees to order transcripts.</a:t>
            </a:r>
            <a:endParaRPr sz="1700">
              <a:solidFill>
                <a:schemeClr val="dk1"/>
              </a:solidFill>
              <a:latin typeface="Source Sans Pro"/>
              <a:ea typeface="Source Sans Pro"/>
              <a:cs typeface="Source Sans Pro"/>
              <a:sym typeface="Source Sans Pro"/>
            </a:endParaRPr>
          </a:p>
          <a:p>
            <a:pPr marL="297180" marR="0" lvl="0" indent="-284480" algn="l" rtl="0">
              <a:lnSpc>
                <a:spcPct val="100000"/>
              </a:lnSpc>
              <a:spcBef>
                <a:spcPts val="1200"/>
              </a:spcBef>
              <a:spcAft>
                <a:spcPts val="0"/>
              </a:spcAft>
              <a:buClr>
                <a:schemeClr val="dk1"/>
              </a:buClr>
              <a:buSzPts val="1700"/>
              <a:buFont typeface="Arial"/>
              <a:buChar char="•"/>
            </a:pPr>
            <a:r>
              <a:rPr lang="en-US" sz="1700">
                <a:solidFill>
                  <a:schemeClr val="dk1"/>
                </a:solidFill>
                <a:latin typeface="Source Sans Pro"/>
                <a:ea typeface="Source Sans Pro"/>
                <a:cs typeface="Source Sans Pro"/>
                <a:sym typeface="Source Sans Pro"/>
              </a:rPr>
              <a:t>An application allows you up to </a:t>
            </a:r>
            <a:r>
              <a:rPr lang="en-US" sz="1700" b="1">
                <a:solidFill>
                  <a:schemeClr val="dk1"/>
                </a:solidFill>
                <a:latin typeface="Source Sans Pro"/>
                <a:ea typeface="Source Sans Pro"/>
                <a:cs typeface="Source Sans Pro"/>
                <a:sym typeface="Source Sans Pro"/>
              </a:rPr>
              <a:t>5 program choices</a:t>
            </a:r>
            <a:r>
              <a:rPr lang="en-US" sz="1700">
                <a:solidFill>
                  <a:schemeClr val="dk1"/>
                </a:solidFill>
                <a:latin typeface="Source Sans Pro"/>
                <a:ea typeface="Source Sans Pro"/>
                <a:cs typeface="Source Sans Pro"/>
                <a:sym typeface="Source Sans Pro"/>
              </a:rPr>
              <a:t>, with </a:t>
            </a:r>
            <a:r>
              <a:rPr lang="en-US" sz="1700" b="1">
                <a:solidFill>
                  <a:schemeClr val="dk1"/>
                </a:solidFill>
                <a:latin typeface="Source Sans Pro"/>
                <a:ea typeface="Source Sans Pro"/>
                <a:cs typeface="Source Sans Pro"/>
                <a:sym typeface="Source Sans Pro"/>
              </a:rPr>
              <a:t>no more than 3 </a:t>
            </a:r>
            <a:r>
              <a:rPr lang="en-US" sz="1700">
                <a:solidFill>
                  <a:schemeClr val="dk1"/>
                </a:solidFill>
                <a:latin typeface="Source Sans Pro"/>
                <a:ea typeface="Source Sans Pro"/>
                <a:cs typeface="Source Sans Pro"/>
                <a:sym typeface="Source Sans Pro"/>
              </a:rPr>
              <a:t>at any one college.</a:t>
            </a:r>
            <a:endParaRPr sz="1700">
              <a:solidFill>
                <a:schemeClr val="dk1"/>
              </a:solidFill>
              <a:latin typeface="Source Sans Pro"/>
              <a:ea typeface="Source Sans Pro"/>
              <a:cs typeface="Source Sans Pro"/>
              <a:sym typeface="Source Sans Pro"/>
            </a:endParaRPr>
          </a:p>
          <a:p>
            <a:pPr marL="297180" marR="0" lvl="0" indent="-284480" algn="l" rtl="0">
              <a:lnSpc>
                <a:spcPct val="100000"/>
              </a:lnSpc>
              <a:spcBef>
                <a:spcPts val="1200"/>
              </a:spcBef>
              <a:spcAft>
                <a:spcPts val="0"/>
              </a:spcAft>
              <a:buClr>
                <a:schemeClr val="dk1"/>
              </a:buClr>
              <a:buSzPts val="1700"/>
              <a:buFont typeface="Arial"/>
              <a:buChar char="•"/>
            </a:pPr>
            <a:r>
              <a:rPr lang="en-US" sz="1700">
                <a:solidFill>
                  <a:schemeClr val="dk1"/>
                </a:solidFill>
                <a:latin typeface="Source Sans Pro"/>
                <a:ea typeface="Source Sans Pro"/>
                <a:cs typeface="Source Sans Pro"/>
                <a:sym typeface="Source Sans Pro"/>
              </a:rPr>
              <a:t>All program choices must start within the same academic year (August – July).</a:t>
            </a:r>
            <a:endParaRPr sz="1700">
              <a:solidFill>
                <a:schemeClr val="dk1"/>
              </a:solidFill>
              <a:latin typeface="Source Sans Pro"/>
              <a:ea typeface="Source Sans Pro"/>
              <a:cs typeface="Source Sans Pro"/>
              <a:sym typeface="Source Sans Pro"/>
            </a:endParaRPr>
          </a:p>
          <a:p>
            <a:pPr marL="297180" marR="0" lvl="0" indent="-284480" algn="l" rtl="0">
              <a:lnSpc>
                <a:spcPct val="100000"/>
              </a:lnSpc>
              <a:spcBef>
                <a:spcPts val="1205"/>
              </a:spcBef>
              <a:spcAft>
                <a:spcPts val="0"/>
              </a:spcAft>
              <a:buClr>
                <a:schemeClr val="dk1"/>
              </a:buClr>
              <a:buSzPts val="1700"/>
              <a:buFont typeface="Arial"/>
              <a:buChar char="•"/>
            </a:pPr>
            <a:r>
              <a:rPr lang="en-US" sz="1700">
                <a:solidFill>
                  <a:schemeClr val="dk1"/>
                </a:solidFill>
                <a:latin typeface="Source Sans Pro"/>
                <a:ea typeface="Source Sans Pro"/>
                <a:cs typeface="Source Sans Pro"/>
                <a:sym typeface="Source Sans Pro"/>
              </a:rPr>
              <a:t>Your username is </a:t>
            </a:r>
            <a:r>
              <a:rPr lang="en-US" sz="1700" b="1">
                <a:solidFill>
                  <a:schemeClr val="dk1"/>
                </a:solidFill>
                <a:latin typeface="Source Sans Pro"/>
                <a:ea typeface="Source Sans Pro"/>
                <a:cs typeface="Source Sans Pro"/>
                <a:sym typeface="Source Sans Pro"/>
              </a:rPr>
              <a:t>permanent</a:t>
            </a:r>
            <a:r>
              <a:rPr lang="en-US" sz="1700">
                <a:solidFill>
                  <a:schemeClr val="dk1"/>
                </a:solidFill>
                <a:latin typeface="Source Sans Pro"/>
                <a:ea typeface="Source Sans Pro"/>
                <a:cs typeface="Source Sans Pro"/>
                <a:sym typeface="Source Sans Pro"/>
              </a:rPr>
              <a:t>. It will not change if you update your contact email address.</a:t>
            </a:r>
            <a:endParaRPr sz="1700">
              <a:solidFill>
                <a:schemeClr val="dk1"/>
              </a:solidFill>
              <a:latin typeface="Source Sans Pro"/>
              <a:ea typeface="Source Sans Pro"/>
              <a:cs typeface="Source Sans Pro"/>
              <a:sym typeface="Source Sans Pro"/>
            </a:endParaRPr>
          </a:p>
          <a:p>
            <a:pPr marL="297180" marR="0" lvl="0" indent="-284480" algn="l" rtl="0">
              <a:lnSpc>
                <a:spcPct val="100000"/>
              </a:lnSpc>
              <a:spcBef>
                <a:spcPts val="1200"/>
              </a:spcBef>
              <a:spcAft>
                <a:spcPts val="0"/>
              </a:spcAft>
              <a:buClr>
                <a:schemeClr val="dk1"/>
              </a:buClr>
              <a:buSzPts val="1700"/>
              <a:buFont typeface="Arial"/>
              <a:buChar char="•"/>
            </a:pPr>
            <a:r>
              <a:rPr lang="en-US" sz="1700">
                <a:solidFill>
                  <a:schemeClr val="dk1"/>
                </a:solidFill>
                <a:latin typeface="Source Sans Pro"/>
                <a:ea typeface="Source Sans Pro"/>
                <a:cs typeface="Source Sans Pro"/>
                <a:sym typeface="Source Sans Pro"/>
              </a:rPr>
              <a:t>Your password must be between </a:t>
            </a:r>
            <a:r>
              <a:rPr lang="en-US" sz="1700" b="1">
                <a:solidFill>
                  <a:schemeClr val="dk1"/>
                </a:solidFill>
                <a:latin typeface="Source Sans Pro"/>
                <a:ea typeface="Source Sans Pro"/>
                <a:cs typeface="Source Sans Pro"/>
                <a:sym typeface="Source Sans Pro"/>
              </a:rPr>
              <a:t>8 and 14 characters </a:t>
            </a:r>
            <a:r>
              <a:rPr lang="en-US" sz="1700">
                <a:solidFill>
                  <a:schemeClr val="dk1"/>
                </a:solidFill>
                <a:latin typeface="Source Sans Pro"/>
                <a:ea typeface="Source Sans Pro"/>
                <a:cs typeface="Source Sans Pro"/>
                <a:sym typeface="Source Sans Pro"/>
              </a:rPr>
              <a:t>in length.</a:t>
            </a:r>
            <a:endParaRPr sz="1700">
              <a:solidFill>
                <a:schemeClr val="dk1"/>
              </a:solidFill>
              <a:latin typeface="Source Sans Pro"/>
              <a:ea typeface="Source Sans Pro"/>
              <a:cs typeface="Source Sans Pro"/>
              <a:sym typeface="Source Sans Pro"/>
            </a:endParaRPr>
          </a:p>
          <a:p>
            <a:pPr marL="297180" marR="0" lvl="0" indent="-284480" algn="l" rtl="0">
              <a:lnSpc>
                <a:spcPct val="100000"/>
              </a:lnSpc>
              <a:spcBef>
                <a:spcPts val="1200"/>
              </a:spcBef>
              <a:spcAft>
                <a:spcPts val="0"/>
              </a:spcAft>
              <a:buClr>
                <a:schemeClr val="dk1"/>
              </a:buClr>
              <a:buSzPts val="1700"/>
              <a:buFont typeface="Arial"/>
              <a:buChar char="•"/>
            </a:pPr>
            <a:r>
              <a:rPr lang="en-US" sz="1700" b="1">
                <a:solidFill>
                  <a:schemeClr val="dk1"/>
                </a:solidFill>
                <a:latin typeface="Source Sans Pro"/>
                <a:ea typeface="Source Sans Pro"/>
                <a:cs typeface="Source Sans Pro"/>
                <a:sym typeface="Source Sans Pro"/>
              </a:rPr>
              <a:t>DO NOT </a:t>
            </a:r>
            <a:r>
              <a:rPr lang="en-US" sz="1700">
                <a:solidFill>
                  <a:schemeClr val="dk1"/>
                </a:solidFill>
                <a:latin typeface="Source Sans Pro"/>
                <a:ea typeface="Source Sans Pro"/>
                <a:cs typeface="Source Sans Pro"/>
                <a:sym typeface="Source Sans Pro"/>
              </a:rPr>
              <a:t>create more than one account.</a:t>
            </a:r>
            <a:endParaRPr sz="1700">
              <a:solidFill>
                <a:schemeClr val="dk1"/>
              </a:solidFill>
              <a:latin typeface="Source Sans Pro"/>
              <a:ea typeface="Source Sans Pro"/>
              <a:cs typeface="Source Sans Pro"/>
              <a:sym typeface="Source Sans Pro"/>
            </a:endParaRPr>
          </a:p>
          <a:p>
            <a:pPr marL="297180" marR="281305" lvl="0" indent="-284480" algn="l" rtl="0">
              <a:lnSpc>
                <a:spcPct val="100000"/>
              </a:lnSpc>
              <a:spcBef>
                <a:spcPts val="1200"/>
              </a:spcBef>
              <a:spcAft>
                <a:spcPts val="0"/>
              </a:spcAft>
              <a:buClr>
                <a:schemeClr val="dk1"/>
              </a:buClr>
              <a:buSzPts val="1700"/>
              <a:buFont typeface="Arial"/>
              <a:buChar char="•"/>
            </a:pPr>
            <a:r>
              <a:rPr lang="en-US" sz="1700">
                <a:solidFill>
                  <a:schemeClr val="dk1"/>
                </a:solidFill>
                <a:latin typeface="Source Sans Pro"/>
                <a:ea typeface="Source Sans Pro"/>
                <a:cs typeface="Source Sans Pro"/>
                <a:sym typeface="Source Sans Pro"/>
              </a:rPr>
              <a:t>Some information will be automatically added to your account based on the information you provided  when creating your account.</a:t>
            </a:r>
            <a:endParaRPr sz="1700">
              <a:solidFill>
                <a:schemeClr val="dk1"/>
              </a:solidFill>
              <a:latin typeface="Source Sans Pro"/>
              <a:ea typeface="Source Sans Pro"/>
              <a:cs typeface="Source Sans Pro"/>
              <a:sym typeface="Source Sans Pro"/>
            </a:endParaRPr>
          </a:p>
          <a:p>
            <a:pPr marL="297180" marR="5080" lvl="0" indent="-284480" algn="l" rtl="0">
              <a:lnSpc>
                <a:spcPct val="100000"/>
              </a:lnSpc>
              <a:spcBef>
                <a:spcPts val="1200"/>
              </a:spcBef>
              <a:spcAft>
                <a:spcPts val="0"/>
              </a:spcAft>
              <a:buClr>
                <a:schemeClr val="dk1"/>
              </a:buClr>
              <a:buSzPts val="1700"/>
              <a:buFont typeface="Arial"/>
              <a:buChar char="•"/>
            </a:pPr>
            <a:r>
              <a:rPr lang="en-US" sz="1700">
                <a:solidFill>
                  <a:schemeClr val="dk1"/>
                </a:solidFill>
                <a:latin typeface="Source Sans Pro"/>
                <a:ea typeface="Source Sans Pro"/>
                <a:cs typeface="Source Sans Pro"/>
                <a:sym typeface="Source Sans Pro"/>
              </a:rPr>
              <a:t>You cannot change your first name, last name, date of birth, OEN number or academic data. To make  changes to your personal information, contact ontariocolleges.ca. If there are problems with your grades,  talk to your guidance counsellor.</a:t>
            </a:r>
            <a:endParaRPr sz="1700">
              <a:solidFill>
                <a:schemeClr val="dk1"/>
              </a:solidFill>
              <a:latin typeface="Source Sans Pro"/>
              <a:ea typeface="Source Sans Pro"/>
              <a:cs typeface="Source Sans Pro"/>
              <a:sym typeface="Source Sans Pro"/>
            </a:endParaRPr>
          </a:p>
          <a:p>
            <a:pPr marL="297180" marR="0" lvl="0" indent="-284480" algn="l" rtl="0">
              <a:lnSpc>
                <a:spcPct val="100000"/>
              </a:lnSpc>
              <a:spcBef>
                <a:spcPts val="1205"/>
              </a:spcBef>
              <a:spcAft>
                <a:spcPts val="0"/>
              </a:spcAft>
              <a:buClr>
                <a:schemeClr val="dk1"/>
              </a:buClr>
              <a:buSzPts val="1700"/>
              <a:buFont typeface="Arial"/>
              <a:buChar char="•"/>
            </a:pPr>
            <a:r>
              <a:rPr lang="en-US" sz="1700">
                <a:solidFill>
                  <a:schemeClr val="dk1"/>
                </a:solidFill>
                <a:latin typeface="Source Sans Pro"/>
                <a:ea typeface="Source Sans Pro"/>
                <a:cs typeface="Source Sans Pro"/>
                <a:sym typeface="Source Sans Pro"/>
              </a:rPr>
              <a:t>The online application works best in the following browsers: Internet Explorer 9, 10 &amp; 11, Firefox latest</a:t>
            </a:r>
            <a:endParaRPr/>
          </a:p>
          <a:p>
            <a:pPr marL="297180" marR="0" lvl="0" indent="0" algn="l" rtl="0">
              <a:lnSpc>
                <a:spcPct val="100000"/>
              </a:lnSpc>
              <a:spcBef>
                <a:spcPts val="0"/>
              </a:spcBef>
              <a:spcAft>
                <a:spcPts val="0"/>
              </a:spcAft>
              <a:buNone/>
            </a:pPr>
            <a:r>
              <a:rPr lang="en-US" sz="1700">
                <a:solidFill>
                  <a:schemeClr val="dk1"/>
                </a:solidFill>
                <a:latin typeface="Source Sans Pro"/>
                <a:ea typeface="Source Sans Pro"/>
                <a:cs typeface="Source Sans Pro"/>
                <a:sym typeface="Source Sans Pro"/>
              </a:rPr>
              <a:t>version, Chrome latest version, Safari 7+ &amp; iOS 7+.</a:t>
            </a:r>
            <a:endParaRPr/>
          </a:p>
          <a:p>
            <a:pPr marL="297180" marR="0" lvl="0" indent="-284480" algn="l" rtl="0">
              <a:lnSpc>
                <a:spcPct val="100000"/>
              </a:lnSpc>
              <a:spcBef>
                <a:spcPts val="1200"/>
              </a:spcBef>
              <a:spcAft>
                <a:spcPts val="0"/>
              </a:spcAft>
              <a:buClr>
                <a:schemeClr val="dk1"/>
              </a:buClr>
              <a:buSzPts val="1700"/>
              <a:buFont typeface="Arial"/>
              <a:buChar char="•"/>
            </a:pPr>
            <a:r>
              <a:rPr lang="en-US" sz="1700">
                <a:solidFill>
                  <a:schemeClr val="dk1"/>
                </a:solidFill>
                <a:latin typeface="Source Sans Pro"/>
                <a:ea typeface="Source Sans Pro"/>
                <a:cs typeface="Source Sans Pro"/>
                <a:sym typeface="Source Sans Pro"/>
              </a:rPr>
              <a:t>The ontariocolleges.ca mobile app works best on Android and iOS smartphones.</a:t>
            </a:r>
            <a:endParaRPr sz="1700">
              <a:solidFill>
                <a:schemeClr val="dk1"/>
              </a:solidFill>
              <a:latin typeface="Source Sans Pro"/>
              <a:ea typeface="Source Sans Pro"/>
              <a:cs typeface="Source Sans Pro"/>
              <a:sym typeface="Source Sans Pro"/>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Shape 141"/>
        <p:cNvGrpSpPr/>
        <p:nvPr/>
      </p:nvGrpSpPr>
      <p:grpSpPr>
        <a:xfrm>
          <a:off x="0" y="0"/>
          <a:ext cx="0" cy="0"/>
          <a:chOff x="0" y="0"/>
          <a:chExt cx="0" cy="0"/>
        </a:xfrm>
      </p:grpSpPr>
      <p:sp>
        <p:nvSpPr>
          <p:cNvPr id="142" name="Google Shape;142;p21"/>
          <p:cNvSpPr txBox="1">
            <a:spLocks noGrp="1"/>
          </p:cNvSpPr>
          <p:nvPr>
            <p:ph type="title"/>
          </p:nvPr>
        </p:nvSpPr>
        <p:spPr>
          <a:xfrm>
            <a:off x="439927" y="255270"/>
            <a:ext cx="7972425" cy="513715"/>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Important Info About the Application</a:t>
            </a:r>
            <a:endParaRPr/>
          </a:p>
        </p:txBody>
      </p:sp>
      <p:sp>
        <p:nvSpPr>
          <p:cNvPr id="143" name="Google Shape;143;p21"/>
          <p:cNvSpPr txBox="1"/>
          <p:nvPr/>
        </p:nvSpPr>
        <p:spPr>
          <a:xfrm>
            <a:off x="439925" y="1057750"/>
            <a:ext cx="11131500" cy="5649000"/>
          </a:xfrm>
          <a:prstGeom prst="rect">
            <a:avLst/>
          </a:prstGeom>
          <a:noFill/>
          <a:ln>
            <a:noFill/>
          </a:ln>
        </p:spPr>
        <p:txBody>
          <a:bodyPr spcFirstLastPara="1" wrap="square" lIns="0" tIns="184150" rIns="0" bIns="0" anchor="t" anchorCtr="0">
            <a:spAutoFit/>
          </a:bodyPr>
          <a:lstStyle/>
          <a:p>
            <a:pPr marL="12700" marR="0" lvl="0" indent="0" algn="l" rtl="0">
              <a:lnSpc>
                <a:spcPct val="100000"/>
              </a:lnSpc>
              <a:spcBef>
                <a:spcPts val="0"/>
              </a:spcBef>
              <a:spcAft>
                <a:spcPts val="0"/>
              </a:spcAft>
              <a:buNone/>
            </a:pPr>
            <a:r>
              <a:rPr lang="en-US" sz="2000" b="1">
                <a:solidFill>
                  <a:schemeClr val="dk1"/>
                </a:solidFill>
                <a:latin typeface="Source Sans Pro"/>
                <a:ea typeface="Source Sans Pro"/>
                <a:cs typeface="Source Sans Pro"/>
                <a:sym typeface="Source Sans Pro"/>
              </a:rPr>
              <a:t>Email Address</a:t>
            </a:r>
            <a:endParaRPr sz="2000">
              <a:solidFill>
                <a:schemeClr val="dk1"/>
              </a:solidFill>
              <a:latin typeface="Source Sans Pro"/>
              <a:ea typeface="Source Sans Pro"/>
              <a:cs typeface="Source Sans Pro"/>
              <a:sym typeface="Source Sans Pro"/>
            </a:endParaRPr>
          </a:p>
          <a:p>
            <a:pPr marL="12700" marR="0" lvl="0" indent="0" algn="l" rtl="0">
              <a:lnSpc>
                <a:spcPct val="100000"/>
              </a:lnSpc>
              <a:spcBef>
                <a:spcPts val="1210"/>
              </a:spcBef>
              <a:spcAft>
                <a:spcPts val="0"/>
              </a:spcAft>
              <a:buNone/>
            </a:pPr>
            <a:r>
              <a:rPr lang="en-US" sz="1800">
                <a:solidFill>
                  <a:schemeClr val="dk1"/>
                </a:solidFill>
                <a:latin typeface="Source Sans Pro"/>
                <a:ea typeface="Source Sans Pro"/>
                <a:cs typeface="Source Sans Pro"/>
                <a:sym typeface="Source Sans Pro"/>
              </a:rPr>
              <a:t>Provide a valid email address</a:t>
            </a:r>
            <a:endParaRPr sz="1800">
              <a:solidFill>
                <a:schemeClr val="dk1"/>
              </a:solidFill>
              <a:latin typeface="Source Sans Pro"/>
              <a:ea typeface="Source Sans Pro"/>
              <a:cs typeface="Source Sans Pro"/>
              <a:sym typeface="Source Sans Pro"/>
            </a:endParaRPr>
          </a:p>
          <a:p>
            <a:pPr marL="299085" marR="5080" lvl="0" indent="-286385" algn="l" rtl="0">
              <a:lnSpc>
                <a:spcPct val="100000"/>
              </a:lnSpc>
              <a:spcBef>
                <a:spcPts val="1200"/>
              </a:spcBef>
              <a:spcAft>
                <a:spcPts val="0"/>
              </a:spcAft>
              <a:buClr>
                <a:schemeClr val="dk1"/>
              </a:buClr>
              <a:buSzPts val="1800"/>
              <a:buFont typeface="Arial"/>
              <a:buChar char="•"/>
            </a:pPr>
            <a:r>
              <a:rPr lang="en-US" sz="1800">
                <a:solidFill>
                  <a:schemeClr val="dk1"/>
                </a:solidFill>
                <a:latin typeface="Source Sans Pro"/>
                <a:ea typeface="Source Sans Pro"/>
                <a:cs typeface="Source Sans Pro"/>
                <a:sym typeface="Source Sans Pro"/>
              </a:rPr>
              <a:t>ontariocolleges.ca uses email to communicate important information about your application, account activation,  and username / password recovery.</a:t>
            </a:r>
            <a:endParaRPr sz="1800">
              <a:solidFill>
                <a:schemeClr val="dk1"/>
              </a:solidFill>
              <a:latin typeface="Source Sans Pro"/>
              <a:ea typeface="Source Sans Pro"/>
              <a:cs typeface="Source Sans Pro"/>
              <a:sym typeface="Source Sans Pro"/>
            </a:endParaRPr>
          </a:p>
          <a:p>
            <a:pPr marL="299085" marR="0" lvl="0" indent="-286385" algn="l" rtl="0">
              <a:lnSpc>
                <a:spcPct val="100000"/>
              </a:lnSpc>
              <a:spcBef>
                <a:spcPts val="605"/>
              </a:spcBef>
              <a:spcAft>
                <a:spcPts val="0"/>
              </a:spcAft>
              <a:buClr>
                <a:schemeClr val="dk1"/>
              </a:buClr>
              <a:buSzPts val="1800"/>
              <a:buFont typeface="Arial"/>
              <a:buChar char="•"/>
            </a:pPr>
            <a:r>
              <a:rPr lang="en-US" sz="1800">
                <a:solidFill>
                  <a:schemeClr val="dk1"/>
                </a:solidFill>
                <a:latin typeface="Source Sans Pro"/>
                <a:ea typeface="Source Sans Pro"/>
                <a:cs typeface="Source Sans Pro"/>
                <a:sym typeface="Source Sans Pro"/>
              </a:rPr>
              <a:t>The colleges use email to communicate with you about your application and offers of admission.</a:t>
            </a:r>
            <a:endParaRPr sz="1800">
              <a:solidFill>
                <a:schemeClr val="dk1"/>
              </a:solidFill>
              <a:latin typeface="Source Sans Pro"/>
              <a:ea typeface="Source Sans Pro"/>
              <a:cs typeface="Source Sans Pro"/>
              <a:sym typeface="Source Sans Pro"/>
            </a:endParaRPr>
          </a:p>
          <a:p>
            <a:pPr marL="299085" marR="0" lvl="0" indent="-286385" algn="l" rtl="0">
              <a:lnSpc>
                <a:spcPct val="100000"/>
              </a:lnSpc>
              <a:spcBef>
                <a:spcPts val="600"/>
              </a:spcBef>
              <a:spcAft>
                <a:spcPts val="0"/>
              </a:spcAft>
              <a:buClr>
                <a:schemeClr val="dk1"/>
              </a:buClr>
              <a:buSzPts val="1800"/>
              <a:buFont typeface="Arial"/>
              <a:buChar char="•"/>
            </a:pPr>
            <a:r>
              <a:rPr lang="en-US" sz="1800">
                <a:solidFill>
                  <a:schemeClr val="dk1"/>
                </a:solidFill>
                <a:latin typeface="Source Sans Pro"/>
                <a:ea typeface="Source Sans Pro"/>
                <a:cs typeface="Source Sans Pro"/>
                <a:sym typeface="Source Sans Pro"/>
              </a:rPr>
              <a:t>Update your email address in the Contact Information section of the online application if it changes.</a:t>
            </a:r>
            <a:endParaRPr/>
          </a:p>
          <a:p>
            <a:pPr marL="12700" marR="0" lvl="0" indent="0" algn="l" rtl="0">
              <a:lnSpc>
                <a:spcPct val="100000"/>
              </a:lnSpc>
              <a:spcBef>
                <a:spcPts val="1200"/>
              </a:spcBef>
              <a:spcAft>
                <a:spcPts val="0"/>
              </a:spcAft>
              <a:buNone/>
            </a:pPr>
            <a:r>
              <a:rPr lang="en-US" sz="1800">
                <a:solidFill>
                  <a:schemeClr val="dk1"/>
                </a:solidFill>
                <a:latin typeface="Source Sans Pro"/>
                <a:ea typeface="Source Sans Pro"/>
                <a:cs typeface="Source Sans Pro"/>
                <a:sym typeface="Source Sans Pro"/>
              </a:rPr>
              <a:t>Check your email regularly</a:t>
            </a:r>
            <a:endParaRPr/>
          </a:p>
          <a:p>
            <a:pPr marL="299085" marR="0" lvl="0" indent="-286385" algn="l" rtl="0">
              <a:lnSpc>
                <a:spcPct val="100000"/>
              </a:lnSpc>
              <a:spcBef>
                <a:spcPts val="1200"/>
              </a:spcBef>
              <a:spcAft>
                <a:spcPts val="0"/>
              </a:spcAft>
              <a:buClr>
                <a:schemeClr val="dk1"/>
              </a:buClr>
              <a:buSzPts val="1800"/>
              <a:buFont typeface="Arial"/>
              <a:buChar char="•"/>
            </a:pPr>
            <a:r>
              <a:rPr lang="en-US" sz="1800">
                <a:solidFill>
                  <a:schemeClr val="dk1"/>
                </a:solidFill>
                <a:latin typeface="Source Sans Pro"/>
                <a:ea typeface="Source Sans Pro"/>
                <a:cs typeface="Source Sans Pro"/>
                <a:sym typeface="Source Sans Pro"/>
              </a:rPr>
              <a:t>Check your junk / spam folder.</a:t>
            </a:r>
            <a:endParaRPr sz="1800">
              <a:solidFill>
                <a:schemeClr val="dk1"/>
              </a:solidFill>
              <a:latin typeface="Source Sans Pro"/>
              <a:ea typeface="Source Sans Pro"/>
              <a:cs typeface="Source Sans Pro"/>
              <a:sym typeface="Source Sans Pro"/>
            </a:endParaRPr>
          </a:p>
          <a:p>
            <a:pPr marL="299085" marR="0" lvl="0" indent="-286385" algn="l" rtl="0">
              <a:lnSpc>
                <a:spcPct val="100000"/>
              </a:lnSpc>
              <a:spcBef>
                <a:spcPts val="600"/>
              </a:spcBef>
              <a:spcAft>
                <a:spcPts val="0"/>
              </a:spcAft>
              <a:buClr>
                <a:schemeClr val="dk1"/>
              </a:buClr>
              <a:buSzPts val="1800"/>
              <a:buFont typeface="Arial"/>
              <a:buChar char="•"/>
            </a:pPr>
            <a:r>
              <a:rPr lang="en-US" sz="1800">
                <a:solidFill>
                  <a:schemeClr val="dk1"/>
                </a:solidFill>
                <a:latin typeface="Source Sans Pro"/>
                <a:ea typeface="Source Sans Pro"/>
                <a:cs typeface="Source Sans Pro"/>
                <a:sym typeface="Source Sans Pro"/>
              </a:rPr>
              <a:t>Add </a:t>
            </a:r>
            <a:r>
              <a:rPr lang="en-US" sz="1800" b="1" u="sng">
                <a:solidFill>
                  <a:schemeClr val="dk1"/>
                </a:solidFill>
                <a:latin typeface="Source Sans Pro"/>
                <a:ea typeface="Source Sans Pro"/>
                <a:cs typeface="Source Sans Pro"/>
                <a:sym typeface="Source Sans Pro"/>
                <a:hlinkClick r:id="rId3">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noreply@ontariocolleges.ca </a:t>
            </a:r>
            <a:r>
              <a:rPr lang="en-US" sz="1800">
                <a:solidFill>
                  <a:schemeClr val="dk1"/>
                </a:solidFill>
                <a:latin typeface="Source Sans Pro"/>
                <a:ea typeface="Source Sans Pro"/>
                <a:cs typeface="Source Sans Pro"/>
                <a:sym typeface="Source Sans Pro"/>
              </a:rPr>
              <a:t>to your safe senders list.</a:t>
            </a:r>
            <a:endParaRPr/>
          </a:p>
          <a:p>
            <a:pPr marL="0" marR="0" lvl="0" indent="0" algn="l" rtl="0">
              <a:lnSpc>
                <a:spcPct val="100000"/>
              </a:lnSpc>
              <a:spcBef>
                <a:spcPts val="25"/>
              </a:spcBef>
              <a:spcAft>
                <a:spcPts val="0"/>
              </a:spcAft>
              <a:buClr>
                <a:schemeClr val="dk1"/>
              </a:buClr>
              <a:buSzPts val="1850"/>
              <a:buFont typeface="Arial"/>
              <a:buNone/>
            </a:pPr>
            <a:endParaRPr sz="1850">
              <a:solidFill>
                <a:schemeClr val="dk1"/>
              </a:solidFill>
              <a:latin typeface="Times New Roman"/>
              <a:ea typeface="Times New Roman"/>
              <a:cs typeface="Times New Roman"/>
              <a:sym typeface="Times New Roman"/>
            </a:endParaRPr>
          </a:p>
          <a:p>
            <a:pPr marL="12700" marR="0" lvl="0" indent="0" algn="l" rtl="0">
              <a:lnSpc>
                <a:spcPct val="100000"/>
              </a:lnSpc>
              <a:spcBef>
                <a:spcPts val="0"/>
              </a:spcBef>
              <a:spcAft>
                <a:spcPts val="0"/>
              </a:spcAft>
              <a:buNone/>
            </a:pPr>
            <a:r>
              <a:rPr lang="en-US" sz="2000" b="1">
                <a:solidFill>
                  <a:schemeClr val="dk1"/>
                </a:solidFill>
                <a:latin typeface="Source Sans Pro"/>
                <a:ea typeface="Source Sans Pro"/>
                <a:cs typeface="Source Sans Pro"/>
                <a:sym typeface="Source Sans Pro"/>
              </a:rPr>
              <a:t>Privacy Statement</a:t>
            </a:r>
            <a:endParaRPr sz="2000">
              <a:solidFill>
                <a:schemeClr val="dk1"/>
              </a:solidFill>
              <a:latin typeface="Source Sans Pro"/>
              <a:ea typeface="Source Sans Pro"/>
              <a:cs typeface="Source Sans Pro"/>
              <a:sym typeface="Source Sans Pro"/>
            </a:endParaRPr>
          </a:p>
          <a:p>
            <a:pPr marL="12700" marR="0" lvl="0" indent="0" algn="l" rtl="0">
              <a:lnSpc>
                <a:spcPct val="100000"/>
              </a:lnSpc>
              <a:spcBef>
                <a:spcPts val="1215"/>
              </a:spcBef>
              <a:spcAft>
                <a:spcPts val="0"/>
              </a:spcAft>
              <a:buNone/>
            </a:pPr>
            <a:r>
              <a:rPr lang="en-US" sz="1800">
                <a:solidFill>
                  <a:schemeClr val="dk1"/>
                </a:solidFill>
                <a:latin typeface="Source Sans Pro"/>
                <a:ea typeface="Source Sans Pro"/>
                <a:cs typeface="Source Sans Pro"/>
                <a:sym typeface="Source Sans Pro"/>
              </a:rPr>
              <a:t>Review our complete Privacy Statement</a:t>
            </a:r>
            <a:endParaRPr sz="1800">
              <a:solidFill>
                <a:schemeClr val="dk1"/>
              </a:solidFill>
              <a:latin typeface="Source Sans Pro"/>
              <a:ea typeface="Source Sans Pro"/>
              <a:cs typeface="Source Sans Pro"/>
              <a:sym typeface="Source Sans Pro"/>
            </a:endParaRPr>
          </a:p>
          <a:p>
            <a:pPr marL="299085" marR="0" lvl="0" indent="-286385" algn="l" rtl="0">
              <a:lnSpc>
                <a:spcPct val="100000"/>
              </a:lnSpc>
              <a:spcBef>
                <a:spcPts val="1195"/>
              </a:spcBef>
              <a:spcAft>
                <a:spcPts val="0"/>
              </a:spcAft>
              <a:buClr>
                <a:schemeClr val="dk1"/>
              </a:buClr>
              <a:buSzPts val="1800"/>
              <a:buFont typeface="Arial"/>
              <a:buChar char="•"/>
            </a:pPr>
            <a:r>
              <a:rPr lang="en-US" sz="1800">
                <a:solidFill>
                  <a:schemeClr val="dk1"/>
                </a:solidFill>
                <a:latin typeface="Source Sans Pro"/>
                <a:ea typeface="Source Sans Pro"/>
                <a:cs typeface="Source Sans Pro"/>
                <a:sym typeface="Source Sans Pro"/>
              </a:rPr>
              <a:t>It explains how we use the information provided as part of your college application.</a:t>
            </a:r>
            <a:endParaRPr sz="1800">
              <a:solidFill>
                <a:schemeClr val="dk1"/>
              </a:solidFill>
              <a:latin typeface="Source Sans Pro"/>
              <a:ea typeface="Source Sans Pro"/>
              <a:cs typeface="Source Sans Pro"/>
              <a:sym typeface="Source Sans Pro"/>
            </a:endParaRPr>
          </a:p>
          <a:p>
            <a:pPr marL="299085" marR="433069" lvl="0" indent="-286385" algn="l" rtl="0">
              <a:lnSpc>
                <a:spcPct val="100000"/>
              </a:lnSpc>
              <a:spcBef>
                <a:spcPts val="600"/>
              </a:spcBef>
              <a:spcAft>
                <a:spcPts val="0"/>
              </a:spcAft>
              <a:buClr>
                <a:schemeClr val="dk1"/>
              </a:buClr>
              <a:buSzPts val="1800"/>
              <a:buFont typeface="Arial"/>
              <a:buChar char="•"/>
            </a:pPr>
            <a:r>
              <a:rPr lang="en-US" sz="1800">
                <a:solidFill>
                  <a:schemeClr val="dk1"/>
                </a:solidFill>
                <a:latin typeface="Source Sans Pro"/>
                <a:ea typeface="Source Sans Pro"/>
                <a:cs typeface="Source Sans Pro"/>
                <a:sym typeface="Source Sans Pro"/>
              </a:rPr>
              <a:t>A link to the Privacy Statement is located in the footer of the ontariocolleges.ca website and within the online  application.</a:t>
            </a:r>
            <a:endParaRPr sz="1800">
              <a:solidFill>
                <a:schemeClr val="dk1"/>
              </a:solidFill>
              <a:latin typeface="Source Sans Pro"/>
              <a:ea typeface="Source Sans Pro"/>
              <a:cs typeface="Source Sans Pro"/>
              <a:sym typeface="Source Sans Pro"/>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Shape 147"/>
        <p:cNvGrpSpPr/>
        <p:nvPr/>
      </p:nvGrpSpPr>
      <p:grpSpPr>
        <a:xfrm>
          <a:off x="0" y="0"/>
          <a:ext cx="0" cy="0"/>
          <a:chOff x="0" y="0"/>
          <a:chExt cx="0" cy="0"/>
        </a:xfrm>
      </p:grpSpPr>
      <p:sp>
        <p:nvSpPr>
          <p:cNvPr id="148" name="Google Shape;148;p22"/>
          <p:cNvSpPr txBox="1">
            <a:spLocks noGrp="1"/>
          </p:cNvSpPr>
          <p:nvPr>
            <p:ph type="title"/>
          </p:nvPr>
        </p:nvSpPr>
        <p:spPr>
          <a:xfrm>
            <a:off x="439927" y="255270"/>
            <a:ext cx="6948805" cy="513715"/>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Your ontariocolleges.ca Account</a:t>
            </a:r>
            <a:endParaRPr/>
          </a:p>
        </p:txBody>
      </p:sp>
      <p:sp>
        <p:nvSpPr>
          <p:cNvPr id="149" name="Google Shape;149;p22"/>
          <p:cNvSpPr txBox="1"/>
          <p:nvPr/>
        </p:nvSpPr>
        <p:spPr>
          <a:xfrm>
            <a:off x="439925" y="1141250"/>
            <a:ext cx="9980400" cy="4774800"/>
          </a:xfrm>
          <a:prstGeom prst="rect">
            <a:avLst/>
          </a:prstGeom>
          <a:noFill/>
          <a:ln>
            <a:noFill/>
          </a:ln>
        </p:spPr>
        <p:txBody>
          <a:bodyPr spcFirstLastPara="1" wrap="square" lIns="0" tIns="183500" rIns="0" bIns="0" anchor="t" anchorCtr="0">
            <a:spAutoFit/>
          </a:bodyPr>
          <a:lstStyle/>
          <a:p>
            <a:pPr marL="12700" marR="0" lvl="0" indent="0" algn="l" rtl="0">
              <a:lnSpc>
                <a:spcPct val="100000"/>
              </a:lnSpc>
              <a:spcBef>
                <a:spcPts val="0"/>
              </a:spcBef>
              <a:spcAft>
                <a:spcPts val="0"/>
              </a:spcAft>
              <a:buNone/>
            </a:pPr>
            <a:r>
              <a:rPr lang="en-US" sz="2000" b="1">
                <a:solidFill>
                  <a:schemeClr val="dk1"/>
                </a:solidFill>
                <a:latin typeface="Source Sans Pro"/>
                <a:ea typeface="Source Sans Pro"/>
                <a:cs typeface="Source Sans Pro"/>
                <a:sym typeface="Source Sans Pro"/>
              </a:rPr>
              <a:t>Your ontariocolleges.ca account allows you to:</a:t>
            </a:r>
            <a:endParaRPr sz="2000">
              <a:solidFill>
                <a:schemeClr val="dk1"/>
              </a:solidFill>
              <a:latin typeface="Source Sans Pro"/>
              <a:ea typeface="Source Sans Pro"/>
              <a:cs typeface="Source Sans Pro"/>
              <a:sym typeface="Source Sans Pro"/>
            </a:endParaRPr>
          </a:p>
          <a:p>
            <a:pPr marL="287020" marR="0" lvl="0" indent="-182880" algn="l" rtl="0">
              <a:lnSpc>
                <a:spcPct val="100000"/>
              </a:lnSpc>
              <a:spcBef>
                <a:spcPts val="1210"/>
              </a:spcBef>
              <a:spcAft>
                <a:spcPts val="0"/>
              </a:spcAft>
              <a:buClr>
                <a:schemeClr val="dk1"/>
              </a:buClr>
              <a:buSzPts val="1800"/>
              <a:buFont typeface="Arial"/>
              <a:buChar char="•"/>
            </a:pPr>
            <a:r>
              <a:rPr lang="en-US" sz="1800">
                <a:solidFill>
                  <a:schemeClr val="dk1"/>
                </a:solidFill>
                <a:latin typeface="Source Sans Pro"/>
                <a:ea typeface="Source Sans Pro"/>
                <a:cs typeface="Source Sans Pro"/>
                <a:sym typeface="Source Sans Pro"/>
              </a:rPr>
              <a:t>Apply to any of Ontario’s 26 public colleges.</a:t>
            </a:r>
            <a:endParaRPr sz="1800">
              <a:solidFill>
                <a:schemeClr val="dk1"/>
              </a:solidFill>
              <a:latin typeface="Source Sans Pro"/>
              <a:ea typeface="Source Sans Pro"/>
              <a:cs typeface="Source Sans Pro"/>
              <a:sym typeface="Source Sans Pro"/>
            </a:endParaRPr>
          </a:p>
          <a:p>
            <a:pPr marL="287020" marR="0" lvl="0" indent="-182880" algn="l" rtl="0">
              <a:lnSpc>
                <a:spcPct val="100000"/>
              </a:lnSpc>
              <a:spcBef>
                <a:spcPts val="1200"/>
              </a:spcBef>
              <a:spcAft>
                <a:spcPts val="0"/>
              </a:spcAft>
              <a:buClr>
                <a:schemeClr val="dk1"/>
              </a:buClr>
              <a:buSzPts val="1800"/>
              <a:buFont typeface="Arial"/>
              <a:buChar char="•"/>
            </a:pPr>
            <a:r>
              <a:rPr lang="en-US" sz="1800">
                <a:solidFill>
                  <a:schemeClr val="dk1"/>
                </a:solidFill>
                <a:latin typeface="Source Sans Pro"/>
                <a:ea typeface="Source Sans Pro"/>
                <a:cs typeface="Source Sans Pro"/>
                <a:sym typeface="Source Sans Pro"/>
              </a:rPr>
              <a:t>Review and update your college application.</a:t>
            </a:r>
            <a:endParaRPr sz="1800">
              <a:solidFill>
                <a:schemeClr val="dk1"/>
              </a:solidFill>
              <a:latin typeface="Source Sans Pro"/>
              <a:ea typeface="Source Sans Pro"/>
              <a:cs typeface="Source Sans Pro"/>
              <a:sym typeface="Source Sans Pro"/>
            </a:endParaRPr>
          </a:p>
          <a:p>
            <a:pPr marL="287020" marR="0" lvl="0" indent="-182880" algn="l" rtl="0">
              <a:lnSpc>
                <a:spcPct val="100000"/>
              </a:lnSpc>
              <a:spcBef>
                <a:spcPts val="1205"/>
              </a:spcBef>
              <a:spcAft>
                <a:spcPts val="0"/>
              </a:spcAft>
              <a:buClr>
                <a:schemeClr val="dk1"/>
              </a:buClr>
              <a:buSzPts val="1800"/>
              <a:buFont typeface="Arial"/>
              <a:buChar char="•"/>
            </a:pPr>
            <a:r>
              <a:rPr lang="en-US" sz="1800">
                <a:solidFill>
                  <a:schemeClr val="dk1"/>
                </a:solidFill>
                <a:latin typeface="Source Sans Pro"/>
                <a:ea typeface="Source Sans Pro"/>
                <a:cs typeface="Source Sans Pro"/>
                <a:sym typeface="Source Sans Pro"/>
              </a:rPr>
              <a:t>Request Ontario high school transcripts (from participating schools).</a:t>
            </a:r>
            <a:endParaRPr/>
          </a:p>
          <a:p>
            <a:pPr marL="299085" marR="0" lvl="0" indent="0" algn="l" rtl="0">
              <a:lnSpc>
                <a:spcPct val="100000"/>
              </a:lnSpc>
              <a:spcBef>
                <a:spcPts val="1200"/>
              </a:spcBef>
              <a:spcAft>
                <a:spcPts val="0"/>
              </a:spcAft>
              <a:buNone/>
            </a:pPr>
            <a:r>
              <a:rPr lang="en-US" sz="1800" b="1">
                <a:solidFill>
                  <a:schemeClr val="dk1"/>
                </a:solidFill>
                <a:latin typeface="Source Sans Pro"/>
                <a:ea typeface="Source Sans Pro"/>
                <a:cs typeface="Source Sans Pro"/>
                <a:sym typeface="Source Sans Pro"/>
              </a:rPr>
              <a:t>Note: </a:t>
            </a:r>
            <a:r>
              <a:rPr lang="en-US" sz="1800">
                <a:solidFill>
                  <a:schemeClr val="dk1"/>
                </a:solidFill>
                <a:latin typeface="Source Sans Pro"/>
                <a:ea typeface="Source Sans Pro"/>
                <a:cs typeface="Source Sans Pro"/>
                <a:sym typeface="Source Sans Pro"/>
              </a:rPr>
              <a:t>Grades for most current high school students are sent automatically by your high school.</a:t>
            </a:r>
            <a:endParaRPr sz="1800">
              <a:solidFill>
                <a:schemeClr val="dk1"/>
              </a:solidFill>
              <a:latin typeface="Source Sans Pro"/>
              <a:ea typeface="Source Sans Pro"/>
              <a:cs typeface="Source Sans Pro"/>
              <a:sym typeface="Source Sans Pro"/>
            </a:endParaRPr>
          </a:p>
          <a:p>
            <a:pPr marL="287020" marR="0" lvl="0" indent="-182880" algn="l" rtl="0">
              <a:lnSpc>
                <a:spcPct val="100000"/>
              </a:lnSpc>
              <a:spcBef>
                <a:spcPts val="1200"/>
              </a:spcBef>
              <a:spcAft>
                <a:spcPts val="0"/>
              </a:spcAft>
              <a:buClr>
                <a:schemeClr val="dk1"/>
              </a:buClr>
              <a:buSzPts val="1800"/>
              <a:buFont typeface="Arial"/>
              <a:buChar char="•"/>
            </a:pPr>
            <a:r>
              <a:rPr lang="en-US" sz="1800">
                <a:solidFill>
                  <a:schemeClr val="dk1"/>
                </a:solidFill>
                <a:latin typeface="Source Sans Pro"/>
                <a:ea typeface="Source Sans Pro"/>
                <a:cs typeface="Source Sans Pro"/>
                <a:sym typeface="Source Sans Pro"/>
              </a:rPr>
              <a:t>Request Ontario college / university transcripts.</a:t>
            </a:r>
            <a:endParaRPr sz="1800">
              <a:solidFill>
                <a:schemeClr val="dk1"/>
              </a:solidFill>
              <a:latin typeface="Source Sans Pro"/>
              <a:ea typeface="Source Sans Pro"/>
              <a:cs typeface="Source Sans Pro"/>
              <a:sym typeface="Source Sans Pro"/>
            </a:endParaRPr>
          </a:p>
          <a:p>
            <a:pPr marL="287020" marR="0" lvl="0" indent="-182880" algn="l" rtl="0">
              <a:lnSpc>
                <a:spcPct val="100000"/>
              </a:lnSpc>
              <a:spcBef>
                <a:spcPts val="1200"/>
              </a:spcBef>
              <a:spcAft>
                <a:spcPts val="0"/>
              </a:spcAft>
              <a:buClr>
                <a:schemeClr val="dk1"/>
              </a:buClr>
              <a:buSzPts val="1800"/>
              <a:buFont typeface="Arial"/>
              <a:buChar char="•"/>
            </a:pPr>
            <a:r>
              <a:rPr lang="en-US" sz="1800">
                <a:solidFill>
                  <a:schemeClr val="dk1"/>
                </a:solidFill>
                <a:latin typeface="Source Sans Pro"/>
                <a:ea typeface="Source Sans Pro"/>
                <a:cs typeface="Source Sans Pro"/>
                <a:sym typeface="Source Sans Pro"/>
              </a:rPr>
              <a:t>View and accept offers of admission.</a:t>
            </a:r>
            <a:endParaRPr sz="1800">
              <a:solidFill>
                <a:schemeClr val="dk1"/>
              </a:solidFill>
              <a:latin typeface="Source Sans Pro"/>
              <a:ea typeface="Source Sans Pro"/>
              <a:cs typeface="Source Sans Pro"/>
              <a:sym typeface="Source Sans Pro"/>
            </a:endParaRPr>
          </a:p>
          <a:p>
            <a:pPr marL="12700" marR="0" lvl="0" indent="0" algn="l" rtl="0">
              <a:lnSpc>
                <a:spcPct val="100000"/>
              </a:lnSpc>
              <a:spcBef>
                <a:spcPts val="1190"/>
              </a:spcBef>
              <a:spcAft>
                <a:spcPts val="0"/>
              </a:spcAft>
              <a:buNone/>
            </a:pPr>
            <a:r>
              <a:rPr lang="en-US" sz="2000" b="1">
                <a:solidFill>
                  <a:schemeClr val="dk1"/>
                </a:solidFill>
                <a:latin typeface="Source Sans Pro"/>
                <a:ea typeface="Source Sans Pro"/>
                <a:cs typeface="Source Sans Pro"/>
                <a:sym typeface="Source Sans Pro"/>
              </a:rPr>
              <a:t>To complete your application, you’ll need:</a:t>
            </a:r>
            <a:endParaRPr sz="2000">
              <a:solidFill>
                <a:schemeClr val="dk1"/>
              </a:solidFill>
              <a:latin typeface="Source Sans Pro"/>
              <a:ea typeface="Source Sans Pro"/>
              <a:cs typeface="Source Sans Pro"/>
              <a:sym typeface="Source Sans Pro"/>
            </a:endParaRPr>
          </a:p>
          <a:p>
            <a:pPr marL="287020" marR="0" lvl="0" indent="-182880" algn="l" rtl="0">
              <a:lnSpc>
                <a:spcPct val="100000"/>
              </a:lnSpc>
              <a:spcBef>
                <a:spcPts val="1215"/>
              </a:spcBef>
              <a:spcAft>
                <a:spcPts val="0"/>
              </a:spcAft>
              <a:buClr>
                <a:schemeClr val="dk1"/>
              </a:buClr>
              <a:buSzPts val="2350"/>
              <a:buFont typeface="Arial"/>
              <a:buChar char="•"/>
            </a:pPr>
            <a:r>
              <a:rPr lang="en-US" sz="1800">
                <a:solidFill>
                  <a:schemeClr val="dk1"/>
                </a:solidFill>
                <a:latin typeface="Source Sans Pro"/>
                <a:ea typeface="Source Sans Pro"/>
                <a:cs typeface="Source Sans Pro"/>
                <a:sym typeface="Source Sans Pro"/>
              </a:rPr>
              <a:t>Your complete home mailing address, including your postal code</a:t>
            </a:r>
            <a:endParaRPr sz="1800">
              <a:solidFill>
                <a:schemeClr val="dk1"/>
              </a:solidFill>
              <a:latin typeface="Source Sans Pro"/>
              <a:ea typeface="Source Sans Pro"/>
              <a:cs typeface="Source Sans Pro"/>
              <a:sym typeface="Source Sans Pro"/>
            </a:endParaRPr>
          </a:p>
          <a:p>
            <a:pPr marL="287020" marR="5080" lvl="0" indent="-182880" algn="l" rtl="0">
              <a:lnSpc>
                <a:spcPct val="100000"/>
              </a:lnSpc>
              <a:spcBef>
                <a:spcPts val="600"/>
              </a:spcBef>
              <a:spcAft>
                <a:spcPts val="0"/>
              </a:spcAft>
              <a:buClr>
                <a:schemeClr val="dk1"/>
              </a:buClr>
              <a:buSzPts val="2350"/>
              <a:buFont typeface="Arial"/>
              <a:buChar char="•"/>
            </a:pPr>
            <a:r>
              <a:rPr lang="en-US" sz="1800">
                <a:solidFill>
                  <a:schemeClr val="dk1"/>
                </a:solidFill>
                <a:latin typeface="Source Sans Pro"/>
                <a:ea typeface="Source Sans Pro"/>
                <a:cs typeface="Source Sans Pro"/>
                <a:sym typeface="Source Sans Pro"/>
              </a:rPr>
              <a:t>Your Ontario Education Number (OEN) and Student Number, found on your high school report card or  transcript</a:t>
            </a:r>
            <a:endParaRPr sz="1800">
              <a:solidFill>
                <a:schemeClr val="dk1"/>
              </a:solidFill>
              <a:latin typeface="Source Sans Pro"/>
              <a:ea typeface="Source Sans Pro"/>
              <a:cs typeface="Source Sans Pro"/>
              <a:sym typeface="Source Sans Pro"/>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23"/>
          <p:cNvSpPr txBox="1"/>
          <p:nvPr/>
        </p:nvSpPr>
        <p:spPr>
          <a:xfrm>
            <a:off x="5941314" y="1895094"/>
            <a:ext cx="2586355" cy="1310615"/>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8725" rIns="0" bIns="0" anchor="t" anchorCtr="0">
            <a:spAutoFit/>
          </a:bodyPr>
          <a:lstStyle/>
          <a:p>
            <a:pPr marL="137160" marR="0" lvl="0" indent="0" algn="l" rtl="0">
              <a:lnSpc>
                <a:spcPct val="100000"/>
              </a:lnSpc>
              <a:spcBef>
                <a:spcPts val="0"/>
              </a:spcBef>
              <a:spcAft>
                <a:spcPts val="0"/>
              </a:spcAft>
              <a:buNone/>
            </a:pPr>
            <a:r>
              <a:rPr lang="en-US" sz="1600" b="1">
                <a:solidFill>
                  <a:schemeClr val="dk1"/>
                </a:solidFill>
                <a:latin typeface="Source Sans Pro"/>
                <a:ea typeface="Source Sans Pro"/>
                <a:cs typeface="Source Sans Pro"/>
                <a:sym typeface="Source Sans Pro"/>
              </a:rPr>
              <a:t>New Users</a:t>
            </a:r>
            <a:endParaRPr sz="1600">
              <a:solidFill>
                <a:schemeClr val="dk1"/>
              </a:solidFill>
              <a:latin typeface="Source Sans Pro"/>
              <a:ea typeface="Source Sans Pro"/>
              <a:cs typeface="Source Sans Pro"/>
              <a:sym typeface="Source Sans Pro"/>
            </a:endParaRPr>
          </a:p>
          <a:p>
            <a:pPr marL="137160" marR="150495" lvl="0" indent="0" algn="l" rtl="0">
              <a:lnSpc>
                <a:spcPct val="100000"/>
              </a:lnSpc>
              <a:spcBef>
                <a:spcPts val="0"/>
              </a:spcBef>
              <a:spcAft>
                <a:spcPts val="0"/>
              </a:spcAft>
              <a:buNone/>
            </a:pPr>
            <a:r>
              <a:rPr lang="en-US" sz="1600">
                <a:solidFill>
                  <a:schemeClr val="dk1"/>
                </a:solidFill>
                <a:latin typeface="Source Sans Pro"/>
                <a:ea typeface="Source Sans Pro"/>
                <a:cs typeface="Source Sans Pro"/>
                <a:sym typeface="Source Sans Pro"/>
              </a:rPr>
              <a:t>If you’ve never applied  through ontariocolleges.ca  before, click </a:t>
            </a:r>
            <a:r>
              <a:rPr lang="en-US" sz="1600" b="1">
                <a:solidFill>
                  <a:schemeClr val="dk1"/>
                </a:solidFill>
                <a:latin typeface="Source Sans Pro"/>
                <a:ea typeface="Source Sans Pro"/>
                <a:cs typeface="Source Sans Pro"/>
                <a:sym typeface="Source Sans Pro"/>
              </a:rPr>
              <a:t>APPLY</a:t>
            </a:r>
            <a:r>
              <a:rPr lang="en-US" sz="1600">
                <a:solidFill>
                  <a:schemeClr val="dk1"/>
                </a:solidFill>
                <a:latin typeface="Source Sans Pro"/>
                <a:ea typeface="Source Sans Pro"/>
                <a:cs typeface="Source Sans Pro"/>
                <a:sym typeface="Source Sans Pro"/>
              </a:rPr>
              <a:t>.</a:t>
            </a:r>
            <a:endParaRPr sz="1600">
              <a:solidFill>
                <a:schemeClr val="dk1"/>
              </a:solidFill>
              <a:latin typeface="Source Sans Pro"/>
              <a:ea typeface="Source Sans Pro"/>
              <a:cs typeface="Source Sans Pro"/>
              <a:sym typeface="Source Sans Pro"/>
            </a:endParaRPr>
          </a:p>
        </p:txBody>
      </p:sp>
      <p:sp>
        <p:nvSpPr>
          <p:cNvPr id="155" name="Google Shape;155;p23"/>
          <p:cNvSpPr/>
          <p:nvPr/>
        </p:nvSpPr>
        <p:spPr>
          <a:xfrm>
            <a:off x="8791956" y="1519427"/>
            <a:ext cx="325120" cy="885825"/>
          </a:xfrm>
          <a:custGeom>
            <a:avLst/>
            <a:gdLst/>
            <a:ahLst/>
            <a:cxnLst/>
            <a:rect l="l" t="t" r="r" b="b"/>
            <a:pathLst>
              <a:path w="325120" h="885825" extrusionOk="0">
                <a:moveTo>
                  <a:pt x="243458" y="162306"/>
                </a:moveTo>
                <a:lnTo>
                  <a:pt x="81152" y="162306"/>
                </a:lnTo>
                <a:lnTo>
                  <a:pt x="81152" y="885444"/>
                </a:lnTo>
                <a:lnTo>
                  <a:pt x="243458" y="885444"/>
                </a:lnTo>
                <a:lnTo>
                  <a:pt x="243458" y="162306"/>
                </a:lnTo>
                <a:close/>
              </a:path>
              <a:path w="325120" h="885825" extrusionOk="0">
                <a:moveTo>
                  <a:pt x="162305" y="0"/>
                </a:moveTo>
                <a:lnTo>
                  <a:pt x="0" y="162306"/>
                </a:lnTo>
                <a:lnTo>
                  <a:pt x="324611" y="162306"/>
                </a:lnTo>
                <a:lnTo>
                  <a:pt x="162305" y="0"/>
                </a:lnTo>
                <a:close/>
              </a:path>
            </a:pathLst>
          </a:custGeom>
          <a:solidFill>
            <a:srgbClr val="396B9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6" name="Google Shape;156;p23"/>
          <p:cNvSpPr txBox="1"/>
          <p:nvPr/>
        </p:nvSpPr>
        <p:spPr>
          <a:xfrm>
            <a:off x="8757666" y="1895094"/>
            <a:ext cx="2395855" cy="1064394"/>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8725" rIns="0" bIns="0" anchor="t" anchorCtr="0">
            <a:spAutoFit/>
          </a:bodyPr>
          <a:lstStyle/>
          <a:p>
            <a:pPr marL="136525" marR="0" lvl="0" indent="0" algn="l" rtl="0">
              <a:lnSpc>
                <a:spcPct val="100000"/>
              </a:lnSpc>
              <a:spcBef>
                <a:spcPts val="0"/>
              </a:spcBef>
              <a:spcAft>
                <a:spcPts val="0"/>
              </a:spcAft>
              <a:buNone/>
            </a:pPr>
            <a:r>
              <a:rPr lang="en-US" sz="1600" b="1">
                <a:solidFill>
                  <a:schemeClr val="dk1"/>
                </a:solidFill>
                <a:latin typeface="Source Sans Pro"/>
                <a:ea typeface="Source Sans Pro"/>
                <a:cs typeface="Source Sans Pro"/>
                <a:sym typeface="Source Sans Pro"/>
              </a:rPr>
              <a:t>Returning Users</a:t>
            </a:r>
            <a:endParaRPr sz="1600">
              <a:solidFill>
                <a:schemeClr val="dk1"/>
              </a:solidFill>
              <a:latin typeface="Source Sans Pro"/>
              <a:ea typeface="Source Sans Pro"/>
              <a:cs typeface="Source Sans Pro"/>
              <a:sym typeface="Source Sans Pro"/>
            </a:endParaRPr>
          </a:p>
          <a:p>
            <a:pPr marL="136525" marR="373380" lvl="0" indent="0" algn="l" rtl="0">
              <a:lnSpc>
                <a:spcPct val="100000"/>
              </a:lnSpc>
              <a:spcBef>
                <a:spcPts val="0"/>
              </a:spcBef>
              <a:spcAft>
                <a:spcPts val="0"/>
              </a:spcAft>
              <a:buNone/>
            </a:pPr>
            <a:r>
              <a:rPr lang="en-US" sz="1600">
                <a:solidFill>
                  <a:schemeClr val="dk1"/>
                </a:solidFill>
                <a:latin typeface="Source Sans Pro"/>
                <a:ea typeface="Source Sans Pro"/>
                <a:cs typeface="Source Sans Pro"/>
                <a:sym typeface="Source Sans Pro"/>
              </a:rPr>
              <a:t>If you have an existing  account, click </a:t>
            </a:r>
            <a:r>
              <a:rPr lang="en-US" sz="1600" b="1">
                <a:solidFill>
                  <a:schemeClr val="dk1"/>
                </a:solidFill>
                <a:latin typeface="Source Sans Pro"/>
                <a:ea typeface="Source Sans Pro"/>
                <a:cs typeface="Source Sans Pro"/>
                <a:sym typeface="Source Sans Pro"/>
              </a:rPr>
              <a:t>LOG IN</a:t>
            </a:r>
            <a:r>
              <a:rPr lang="en-US" sz="1600">
                <a:solidFill>
                  <a:schemeClr val="dk1"/>
                </a:solidFill>
                <a:latin typeface="Source Sans Pro"/>
                <a:ea typeface="Source Sans Pro"/>
                <a:cs typeface="Source Sans Pro"/>
                <a:sym typeface="Source Sans Pro"/>
              </a:rPr>
              <a:t>.</a:t>
            </a:r>
            <a:endParaRPr sz="1600">
              <a:solidFill>
                <a:schemeClr val="dk1"/>
              </a:solidFill>
              <a:latin typeface="Source Sans Pro"/>
              <a:ea typeface="Source Sans Pro"/>
              <a:cs typeface="Source Sans Pro"/>
              <a:sym typeface="Source Sans Pro"/>
            </a:endParaRPr>
          </a:p>
        </p:txBody>
      </p:sp>
      <p:sp>
        <p:nvSpPr>
          <p:cNvPr id="157" name="Google Shape;157;p23"/>
          <p:cNvSpPr txBox="1">
            <a:spLocks noGrp="1"/>
          </p:cNvSpPr>
          <p:nvPr>
            <p:ph type="title"/>
          </p:nvPr>
        </p:nvSpPr>
        <p:spPr>
          <a:xfrm>
            <a:off x="439926" y="255270"/>
            <a:ext cx="4360673" cy="831215"/>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Create an Account</a:t>
            </a:r>
            <a:endParaRPr/>
          </a:p>
          <a:p>
            <a:pPr marL="12700" lvl="0" indent="0" algn="l" rtl="0">
              <a:lnSpc>
                <a:spcPct val="100000"/>
              </a:lnSpc>
              <a:spcBef>
                <a:spcPts val="100"/>
              </a:spcBef>
              <a:spcAft>
                <a:spcPts val="0"/>
              </a:spcAft>
              <a:buNone/>
            </a:pPr>
            <a:r>
              <a:rPr lang="en-US" sz="2000" b="0">
                <a:solidFill>
                  <a:srgbClr val="000000"/>
                </a:solidFill>
                <a:latin typeface="Source Sans Pro"/>
                <a:ea typeface="Source Sans Pro"/>
                <a:cs typeface="Source Sans Pro"/>
                <a:sym typeface="Source Sans Pro"/>
              </a:rPr>
              <a:t>Go to the </a:t>
            </a:r>
            <a:r>
              <a:rPr lang="en-US" sz="2000" b="1">
                <a:solidFill>
                  <a:srgbClr val="000000"/>
                </a:solidFill>
                <a:latin typeface="Source Sans Pro"/>
                <a:ea typeface="Source Sans Pro"/>
                <a:cs typeface="Source Sans Pro"/>
                <a:sym typeface="Source Sans Pro"/>
              </a:rPr>
              <a:t>ontariocolleges.ca</a:t>
            </a:r>
            <a:r>
              <a:rPr lang="en-US" sz="2000" b="0">
                <a:solidFill>
                  <a:srgbClr val="000000"/>
                </a:solidFill>
                <a:latin typeface="Source Sans Pro"/>
                <a:ea typeface="Source Sans Pro"/>
                <a:cs typeface="Source Sans Pro"/>
                <a:sym typeface="Source Sans Pro"/>
              </a:rPr>
              <a:t> website</a:t>
            </a:r>
            <a:endParaRPr sz="2000">
              <a:latin typeface="Source Sans Pro"/>
              <a:ea typeface="Source Sans Pro"/>
              <a:cs typeface="Source Sans Pro"/>
              <a:sym typeface="Source Sans Pro"/>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Shape 161"/>
        <p:cNvGrpSpPr/>
        <p:nvPr/>
      </p:nvGrpSpPr>
      <p:grpSpPr>
        <a:xfrm>
          <a:off x="0" y="0"/>
          <a:ext cx="0" cy="0"/>
          <a:chOff x="0" y="0"/>
          <a:chExt cx="0" cy="0"/>
        </a:xfrm>
      </p:grpSpPr>
      <p:sp>
        <p:nvSpPr>
          <p:cNvPr id="162" name="Google Shape;162;p24"/>
          <p:cNvSpPr/>
          <p:nvPr/>
        </p:nvSpPr>
        <p:spPr>
          <a:xfrm>
            <a:off x="361188" y="826006"/>
            <a:ext cx="10058400" cy="5934456"/>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3" name="Google Shape;163;p24"/>
          <p:cNvSpPr txBox="1">
            <a:spLocks noGrp="1"/>
          </p:cNvSpPr>
          <p:nvPr>
            <p:ph type="title"/>
          </p:nvPr>
        </p:nvSpPr>
        <p:spPr>
          <a:xfrm>
            <a:off x="439927" y="255270"/>
            <a:ext cx="3998595" cy="513715"/>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Create an Account</a:t>
            </a:r>
            <a:endParaRPr/>
          </a:p>
        </p:txBody>
      </p:sp>
      <p:sp>
        <p:nvSpPr>
          <p:cNvPr id="164" name="Google Shape;164;p24"/>
          <p:cNvSpPr txBox="1"/>
          <p:nvPr/>
        </p:nvSpPr>
        <p:spPr>
          <a:xfrm>
            <a:off x="7882890" y="3524250"/>
            <a:ext cx="3548379" cy="1388201"/>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9375" rIns="0" bIns="0" anchor="t" anchorCtr="0">
            <a:spAutoFit/>
          </a:bodyPr>
          <a:lstStyle/>
          <a:p>
            <a:pPr marL="137160" marR="0" lvl="0" indent="0" algn="l" rtl="0">
              <a:lnSpc>
                <a:spcPct val="100000"/>
              </a:lnSpc>
              <a:spcBef>
                <a:spcPts val="0"/>
              </a:spcBef>
              <a:spcAft>
                <a:spcPts val="0"/>
              </a:spcAft>
              <a:buNone/>
            </a:pPr>
            <a:r>
              <a:rPr lang="en-US" sz="1600" b="1">
                <a:solidFill>
                  <a:schemeClr val="dk1"/>
                </a:solidFill>
                <a:latin typeface="Source Sans Pro"/>
                <a:ea typeface="Source Sans Pro"/>
                <a:cs typeface="Source Sans Pro"/>
                <a:sym typeface="Source Sans Pro"/>
              </a:rPr>
              <a:t>Fill in this information carefully.</a:t>
            </a:r>
            <a:endParaRPr sz="1600">
              <a:solidFill>
                <a:schemeClr val="dk1"/>
              </a:solidFill>
              <a:latin typeface="Source Sans Pro"/>
              <a:ea typeface="Source Sans Pro"/>
              <a:cs typeface="Source Sans Pro"/>
              <a:sym typeface="Source Sans Pro"/>
            </a:endParaRPr>
          </a:p>
          <a:p>
            <a:pPr marL="137160" marR="158750" lvl="0" indent="0" algn="l" rtl="0">
              <a:lnSpc>
                <a:spcPct val="100000"/>
              </a:lnSpc>
              <a:spcBef>
                <a:spcPts val="600"/>
              </a:spcBef>
              <a:spcAft>
                <a:spcPts val="0"/>
              </a:spcAft>
              <a:buNone/>
            </a:pPr>
            <a:r>
              <a:rPr lang="en-US" sz="1600">
                <a:solidFill>
                  <a:schemeClr val="dk1"/>
                </a:solidFill>
                <a:latin typeface="Source Sans Pro"/>
                <a:ea typeface="Source Sans Pro"/>
                <a:cs typeface="Source Sans Pro"/>
                <a:sym typeface="Source Sans Pro"/>
              </a:rPr>
              <a:t>You can only make changes to your  first name, last name and date of birth  by contacting ontariocolleges.ca.</a:t>
            </a:r>
            <a:endParaRPr sz="1600">
              <a:solidFill>
                <a:schemeClr val="dk1"/>
              </a:solidFill>
              <a:latin typeface="Source Sans Pro"/>
              <a:ea typeface="Source Sans Pro"/>
              <a:cs typeface="Source Sans Pro"/>
              <a:sym typeface="Source Sans Pro"/>
            </a:endParaRPr>
          </a:p>
        </p:txBody>
      </p:sp>
      <p:sp>
        <p:nvSpPr>
          <p:cNvPr id="165" name="Google Shape;165;p24"/>
          <p:cNvSpPr txBox="1"/>
          <p:nvPr/>
        </p:nvSpPr>
        <p:spPr>
          <a:xfrm>
            <a:off x="7882890" y="5250941"/>
            <a:ext cx="3716020" cy="1247140"/>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8725" rIns="0" bIns="0" anchor="t" anchorCtr="0">
            <a:spAutoFit/>
          </a:bodyPr>
          <a:lstStyle/>
          <a:p>
            <a:pPr marL="137160" marR="0" lvl="0" indent="0" algn="l" rtl="0">
              <a:lnSpc>
                <a:spcPct val="100000"/>
              </a:lnSpc>
              <a:spcBef>
                <a:spcPts val="0"/>
              </a:spcBef>
              <a:spcAft>
                <a:spcPts val="0"/>
              </a:spcAft>
              <a:buNone/>
            </a:pPr>
            <a:r>
              <a:rPr lang="en-US" sz="1600" b="1">
                <a:solidFill>
                  <a:schemeClr val="dk1"/>
                </a:solidFill>
                <a:latin typeface="Source Sans Pro"/>
                <a:ea typeface="Source Sans Pro"/>
                <a:cs typeface="Source Sans Pro"/>
                <a:sym typeface="Source Sans Pro"/>
              </a:rPr>
              <a:t>Please provide a valid email address.</a:t>
            </a:r>
            <a:endParaRPr sz="1600">
              <a:solidFill>
                <a:schemeClr val="dk1"/>
              </a:solidFill>
              <a:latin typeface="Source Sans Pro"/>
              <a:ea typeface="Source Sans Pro"/>
              <a:cs typeface="Source Sans Pro"/>
              <a:sym typeface="Source Sans Pro"/>
            </a:endParaRPr>
          </a:p>
          <a:p>
            <a:pPr marL="137160" marR="238759" lvl="0" indent="0" algn="l" rtl="0">
              <a:lnSpc>
                <a:spcPct val="100000"/>
              </a:lnSpc>
              <a:spcBef>
                <a:spcPts val="605"/>
              </a:spcBef>
              <a:spcAft>
                <a:spcPts val="0"/>
              </a:spcAft>
              <a:buNone/>
            </a:pPr>
            <a:r>
              <a:rPr lang="en-US" sz="1600">
                <a:solidFill>
                  <a:schemeClr val="dk1"/>
                </a:solidFill>
                <a:latin typeface="Source Sans Pro"/>
                <a:ea typeface="Source Sans Pro"/>
                <a:cs typeface="Source Sans Pro"/>
                <a:sym typeface="Source Sans Pro"/>
              </a:rPr>
              <a:t>ontariocolleges.ca and the colleges will  use it to communicate important  information about your application.</a:t>
            </a:r>
            <a:endParaRPr sz="1600">
              <a:solidFill>
                <a:schemeClr val="dk1"/>
              </a:solidFill>
              <a:latin typeface="Source Sans Pro"/>
              <a:ea typeface="Source Sans Pro"/>
              <a:cs typeface="Source Sans Pro"/>
              <a:sym typeface="Source Sans Pro"/>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Shape 169"/>
        <p:cNvGrpSpPr/>
        <p:nvPr/>
      </p:nvGrpSpPr>
      <p:grpSpPr>
        <a:xfrm>
          <a:off x="0" y="0"/>
          <a:ext cx="0" cy="0"/>
          <a:chOff x="0" y="0"/>
          <a:chExt cx="0" cy="0"/>
        </a:xfrm>
      </p:grpSpPr>
      <p:sp>
        <p:nvSpPr>
          <p:cNvPr id="170" name="Google Shape;170;p25"/>
          <p:cNvSpPr/>
          <p:nvPr/>
        </p:nvSpPr>
        <p:spPr>
          <a:xfrm>
            <a:off x="361188" y="1322832"/>
            <a:ext cx="10094976" cy="4741164"/>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1" name="Google Shape;171;p25"/>
          <p:cNvSpPr/>
          <p:nvPr/>
        </p:nvSpPr>
        <p:spPr>
          <a:xfrm>
            <a:off x="4538471" y="3134867"/>
            <a:ext cx="1343025" cy="334010"/>
          </a:xfrm>
          <a:custGeom>
            <a:avLst/>
            <a:gdLst/>
            <a:ahLst/>
            <a:cxnLst/>
            <a:rect l="l" t="t" r="r" b="b"/>
            <a:pathLst>
              <a:path w="1343025" h="334010" extrusionOk="0">
                <a:moveTo>
                  <a:pt x="166877" y="0"/>
                </a:moveTo>
                <a:lnTo>
                  <a:pt x="0" y="166877"/>
                </a:lnTo>
                <a:lnTo>
                  <a:pt x="166877" y="333755"/>
                </a:lnTo>
                <a:lnTo>
                  <a:pt x="166877" y="250316"/>
                </a:lnTo>
                <a:lnTo>
                  <a:pt x="1342643" y="250316"/>
                </a:lnTo>
                <a:lnTo>
                  <a:pt x="1342643" y="83438"/>
                </a:lnTo>
                <a:lnTo>
                  <a:pt x="166877" y="83438"/>
                </a:lnTo>
                <a:lnTo>
                  <a:pt x="166877" y="0"/>
                </a:lnTo>
                <a:close/>
              </a:path>
            </a:pathLst>
          </a:custGeom>
          <a:solidFill>
            <a:srgbClr val="396B9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2" name="Google Shape;172;p25"/>
          <p:cNvSpPr txBox="1"/>
          <p:nvPr/>
        </p:nvSpPr>
        <p:spPr>
          <a:xfrm>
            <a:off x="5506973" y="2740914"/>
            <a:ext cx="3489960" cy="1247140"/>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8100" rIns="0" bIns="0" anchor="t" anchorCtr="0">
            <a:spAutoFit/>
          </a:bodyPr>
          <a:lstStyle/>
          <a:p>
            <a:pPr marL="136525" marR="0" lvl="0" indent="0" algn="l" rtl="0">
              <a:lnSpc>
                <a:spcPct val="100000"/>
              </a:lnSpc>
              <a:spcBef>
                <a:spcPts val="0"/>
              </a:spcBef>
              <a:spcAft>
                <a:spcPts val="0"/>
              </a:spcAft>
              <a:buNone/>
            </a:pPr>
            <a:r>
              <a:rPr lang="en-US" sz="1600" b="1">
                <a:solidFill>
                  <a:schemeClr val="dk1"/>
                </a:solidFill>
                <a:latin typeface="Source Sans Pro"/>
                <a:ea typeface="Source Sans Pro"/>
                <a:cs typeface="Source Sans Pro"/>
                <a:sym typeface="Source Sans Pro"/>
              </a:rPr>
              <a:t>Password Requirements</a:t>
            </a:r>
            <a:endParaRPr sz="1600">
              <a:solidFill>
                <a:schemeClr val="dk1"/>
              </a:solidFill>
              <a:latin typeface="Source Sans Pro"/>
              <a:ea typeface="Source Sans Pro"/>
              <a:cs typeface="Source Sans Pro"/>
              <a:sym typeface="Source Sans Pro"/>
            </a:endParaRPr>
          </a:p>
          <a:p>
            <a:pPr marL="136525" marR="146050" lvl="0" indent="0" algn="l" rtl="0">
              <a:lnSpc>
                <a:spcPct val="100000"/>
              </a:lnSpc>
              <a:spcBef>
                <a:spcPts val="600"/>
              </a:spcBef>
              <a:spcAft>
                <a:spcPts val="0"/>
              </a:spcAft>
              <a:buNone/>
            </a:pPr>
            <a:r>
              <a:rPr lang="en-US" sz="1600">
                <a:solidFill>
                  <a:schemeClr val="dk1"/>
                </a:solidFill>
                <a:latin typeface="Source Sans Pro"/>
                <a:ea typeface="Source Sans Pro"/>
                <a:cs typeface="Source Sans Pro"/>
                <a:sym typeface="Source Sans Pro"/>
              </a:rPr>
              <a:t>If your password does not meet the  minimum requirements, you won’t be  able to create an account.</a:t>
            </a:r>
            <a:endParaRPr sz="1600">
              <a:solidFill>
                <a:schemeClr val="dk1"/>
              </a:solidFill>
              <a:latin typeface="Source Sans Pro"/>
              <a:ea typeface="Source Sans Pro"/>
              <a:cs typeface="Source Sans Pro"/>
              <a:sym typeface="Source Sans Pro"/>
            </a:endParaRPr>
          </a:p>
        </p:txBody>
      </p:sp>
      <p:sp>
        <p:nvSpPr>
          <p:cNvPr id="173" name="Google Shape;173;p25"/>
          <p:cNvSpPr txBox="1">
            <a:spLocks noGrp="1"/>
          </p:cNvSpPr>
          <p:nvPr>
            <p:ph type="title"/>
          </p:nvPr>
        </p:nvSpPr>
        <p:spPr>
          <a:xfrm>
            <a:off x="439927" y="255270"/>
            <a:ext cx="3998595" cy="831215"/>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Create an Account</a:t>
            </a:r>
            <a:endParaRPr/>
          </a:p>
          <a:p>
            <a:pPr marL="12700" lvl="0" indent="0" algn="l" rtl="0">
              <a:lnSpc>
                <a:spcPct val="100000"/>
              </a:lnSpc>
              <a:spcBef>
                <a:spcPts val="100"/>
              </a:spcBef>
              <a:spcAft>
                <a:spcPts val="0"/>
              </a:spcAft>
              <a:buNone/>
            </a:pPr>
            <a:r>
              <a:rPr lang="en-US" sz="2000" b="1">
                <a:solidFill>
                  <a:srgbClr val="000000"/>
                </a:solidFill>
                <a:latin typeface="Source Sans Pro"/>
                <a:ea typeface="Source Sans Pro"/>
                <a:cs typeface="Source Sans Pro"/>
                <a:sym typeface="Source Sans Pro"/>
              </a:rPr>
              <a:t>Password</a:t>
            </a:r>
            <a:endParaRPr sz="2000">
              <a:latin typeface="Source Sans Pro"/>
              <a:ea typeface="Source Sans Pro"/>
              <a:cs typeface="Source Sans Pro"/>
              <a:sym typeface="Source Sans Pro"/>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Shape 177"/>
        <p:cNvGrpSpPr/>
        <p:nvPr/>
      </p:nvGrpSpPr>
      <p:grpSpPr>
        <a:xfrm>
          <a:off x="0" y="0"/>
          <a:ext cx="0" cy="0"/>
          <a:chOff x="0" y="0"/>
          <a:chExt cx="0" cy="0"/>
        </a:xfrm>
      </p:grpSpPr>
      <p:sp>
        <p:nvSpPr>
          <p:cNvPr id="178" name="Google Shape;178;p26"/>
          <p:cNvSpPr/>
          <p:nvPr/>
        </p:nvSpPr>
        <p:spPr>
          <a:xfrm>
            <a:off x="361188" y="1363980"/>
            <a:ext cx="10058400" cy="4936236"/>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9" name="Google Shape;179;p26"/>
          <p:cNvSpPr txBox="1"/>
          <p:nvPr/>
        </p:nvSpPr>
        <p:spPr>
          <a:xfrm>
            <a:off x="6486905" y="2330957"/>
            <a:ext cx="4689475" cy="1710084"/>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8100" rIns="0" bIns="0" anchor="t" anchorCtr="0">
            <a:spAutoFit/>
          </a:bodyPr>
          <a:lstStyle/>
          <a:p>
            <a:pPr marL="137160" marR="0" lvl="0" indent="0" algn="l" rtl="0">
              <a:lnSpc>
                <a:spcPct val="100000"/>
              </a:lnSpc>
              <a:spcBef>
                <a:spcPts val="0"/>
              </a:spcBef>
              <a:spcAft>
                <a:spcPts val="0"/>
              </a:spcAft>
              <a:buNone/>
            </a:pPr>
            <a:r>
              <a:rPr lang="en-US" sz="1600">
                <a:solidFill>
                  <a:schemeClr val="dk1"/>
                </a:solidFill>
                <a:latin typeface="Source Sans Pro"/>
                <a:ea typeface="Source Sans Pro"/>
                <a:cs typeface="Source Sans Pro"/>
                <a:sym typeface="Source Sans Pro"/>
              </a:rPr>
              <a:t>Choose questions from the list or create your own.</a:t>
            </a:r>
            <a:endParaRPr sz="1600">
              <a:solidFill>
                <a:schemeClr val="dk1"/>
              </a:solidFill>
              <a:latin typeface="Source Sans Pro"/>
              <a:ea typeface="Source Sans Pro"/>
              <a:cs typeface="Source Sans Pro"/>
              <a:sym typeface="Source Sans Pro"/>
            </a:endParaRPr>
          </a:p>
          <a:p>
            <a:pPr marL="137160" marR="483869" lvl="0" indent="0" algn="l" rtl="0">
              <a:lnSpc>
                <a:spcPct val="100000"/>
              </a:lnSpc>
              <a:spcBef>
                <a:spcPts val="600"/>
              </a:spcBef>
              <a:spcAft>
                <a:spcPts val="0"/>
              </a:spcAft>
              <a:buNone/>
            </a:pPr>
            <a:r>
              <a:rPr lang="en-US" sz="1600" b="1">
                <a:solidFill>
                  <a:schemeClr val="dk1"/>
                </a:solidFill>
                <a:latin typeface="Source Sans Pro"/>
                <a:ea typeface="Source Sans Pro"/>
                <a:cs typeface="Source Sans Pro"/>
                <a:sym typeface="Source Sans Pro"/>
              </a:rPr>
              <a:t>Make sure you choose questions and answers  that you’ll remember later.</a:t>
            </a:r>
            <a:endParaRPr sz="1600">
              <a:solidFill>
                <a:schemeClr val="dk1"/>
              </a:solidFill>
              <a:latin typeface="Source Sans Pro"/>
              <a:ea typeface="Source Sans Pro"/>
              <a:cs typeface="Source Sans Pro"/>
              <a:sym typeface="Source Sans Pro"/>
            </a:endParaRPr>
          </a:p>
          <a:p>
            <a:pPr marL="137160" marR="184785" lvl="0" indent="0" algn="l" rtl="0">
              <a:lnSpc>
                <a:spcPct val="100000"/>
              </a:lnSpc>
              <a:spcBef>
                <a:spcPts val="600"/>
              </a:spcBef>
              <a:spcAft>
                <a:spcPts val="0"/>
              </a:spcAft>
              <a:buNone/>
            </a:pPr>
            <a:r>
              <a:rPr lang="en-US" sz="1600">
                <a:solidFill>
                  <a:schemeClr val="dk1"/>
                </a:solidFill>
                <a:latin typeface="Source Sans Pro"/>
                <a:ea typeface="Source Sans Pro"/>
                <a:cs typeface="Source Sans Pro"/>
                <a:sym typeface="Source Sans Pro"/>
              </a:rPr>
              <a:t>We use this information to verify your identity if you  contact us for help completing your application.</a:t>
            </a:r>
            <a:endParaRPr sz="1600">
              <a:solidFill>
                <a:schemeClr val="dk1"/>
              </a:solidFill>
              <a:latin typeface="Source Sans Pro"/>
              <a:ea typeface="Source Sans Pro"/>
              <a:cs typeface="Source Sans Pro"/>
              <a:sym typeface="Source Sans Pro"/>
            </a:endParaRPr>
          </a:p>
        </p:txBody>
      </p:sp>
      <p:sp>
        <p:nvSpPr>
          <p:cNvPr id="180" name="Google Shape;180;p26"/>
          <p:cNvSpPr txBox="1">
            <a:spLocks noGrp="1"/>
          </p:cNvSpPr>
          <p:nvPr>
            <p:ph type="title"/>
          </p:nvPr>
        </p:nvSpPr>
        <p:spPr>
          <a:xfrm>
            <a:off x="439927" y="255270"/>
            <a:ext cx="3998595" cy="831215"/>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Create an Account</a:t>
            </a:r>
            <a:endParaRPr/>
          </a:p>
          <a:p>
            <a:pPr marL="12700" lvl="0" indent="0" algn="l" rtl="0">
              <a:lnSpc>
                <a:spcPct val="100000"/>
              </a:lnSpc>
              <a:spcBef>
                <a:spcPts val="100"/>
              </a:spcBef>
              <a:spcAft>
                <a:spcPts val="0"/>
              </a:spcAft>
              <a:buNone/>
            </a:pPr>
            <a:r>
              <a:rPr lang="en-US" sz="2000" b="1">
                <a:solidFill>
                  <a:srgbClr val="000000"/>
                </a:solidFill>
                <a:latin typeface="Source Sans Pro"/>
                <a:ea typeface="Source Sans Pro"/>
                <a:cs typeface="Source Sans Pro"/>
                <a:sym typeface="Source Sans Pro"/>
              </a:rPr>
              <a:t>Password Recovery</a:t>
            </a:r>
            <a:r>
              <a:rPr lang="en-US" sz="2000" b="0">
                <a:solidFill>
                  <a:srgbClr val="000000"/>
                </a:solidFill>
                <a:latin typeface="Source Sans Pro"/>
                <a:ea typeface="Source Sans Pro"/>
                <a:cs typeface="Source Sans Pro"/>
                <a:sym typeface="Source Sans Pro"/>
              </a:rPr>
              <a:t> </a:t>
            </a:r>
            <a:r>
              <a:rPr lang="en-US" sz="2000" b="1">
                <a:solidFill>
                  <a:srgbClr val="000000"/>
                </a:solidFill>
                <a:latin typeface="Source Sans Pro"/>
                <a:ea typeface="Source Sans Pro"/>
                <a:cs typeface="Source Sans Pro"/>
                <a:sym typeface="Source Sans Pro"/>
              </a:rPr>
              <a:t>Questions</a:t>
            </a:r>
            <a:endParaRPr sz="2000">
              <a:latin typeface="Source Sans Pro"/>
              <a:ea typeface="Source Sans Pro"/>
              <a:cs typeface="Source Sans Pro"/>
              <a:sym typeface="Source Sans Pro"/>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Shape 184"/>
        <p:cNvGrpSpPr/>
        <p:nvPr/>
      </p:nvGrpSpPr>
      <p:grpSpPr>
        <a:xfrm>
          <a:off x="0" y="0"/>
          <a:ext cx="0" cy="0"/>
          <a:chOff x="0" y="0"/>
          <a:chExt cx="0" cy="0"/>
        </a:xfrm>
      </p:grpSpPr>
      <p:sp>
        <p:nvSpPr>
          <p:cNvPr id="185" name="Google Shape;185;p27"/>
          <p:cNvSpPr/>
          <p:nvPr/>
        </p:nvSpPr>
        <p:spPr>
          <a:xfrm>
            <a:off x="361188" y="1152144"/>
            <a:ext cx="10058400" cy="4174235"/>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6" name="Google Shape;186;p27"/>
          <p:cNvSpPr txBox="1">
            <a:spLocks noGrp="1"/>
          </p:cNvSpPr>
          <p:nvPr>
            <p:ph type="title"/>
          </p:nvPr>
        </p:nvSpPr>
        <p:spPr>
          <a:xfrm>
            <a:off x="439927" y="255270"/>
            <a:ext cx="4824095" cy="513715"/>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Activate Your Account</a:t>
            </a:r>
            <a:endParaRPr/>
          </a:p>
        </p:txBody>
      </p:sp>
      <p:sp>
        <p:nvSpPr>
          <p:cNvPr id="187" name="Google Shape;187;p27"/>
          <p:cNvSpPr txBox="1"/>
          <p:nvPr/>
        </p:nvSpPr>
        <p:spPr>
          <a:xfrm>
            <a:off x="3096005" y="4040885"/>
            <a:ext cx="4803775" cy="1141338"/>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8725" rIns="0" bIns="0" anchor="t" anchorCtr="0">
            <a:spAutoFit/>
          </a:bodyPr>
          <a:lstStyle/>
          <a:p>
            <a:pPr marL="135890" marR="165735" lvl="0" indent="0" algn="l" rtl="0">
              <a:lnSpc>
                <a:spcPct val="100000"/>
              </a:lnSpc>
              <a:spcBef>
                <a:spcPts val="0"/>
              </a:spcBef>
              <a:spcAft>
                <a:spcPts val="0"/>
              </a:spcAft>
              <a:buNone/>
            </a:pPr>
            <a:r>
              <a:rPr lang="en-US" sz="1600">
                <a:solidFill>
                  <a:schemeClr val="dk1"/>
                </a:solidFill>
                <a:latin typeface="Source Sans Pro"/>
                <a:ea typeface="Source Sans Pro"/>
                <a:cs typeface="Source Sans Pro"/>
                <a:sym typeface="Source Sans Pro"/>
              </a:rPr>
              <a:t>An account activation email will be sent to the email  address you entered when you created your account.</a:t>
            </a:r>
            <a:endParaRPr sz="1600">
              <a:solidFill>
                <a:schemeClr val="dk1"/>
              </a:solidFill>
              <a:latin typeface="Source Sans Pro"/>
              <a:ea typeface="Source Sans Pro"/>
              <a:cs typeface="Source Sans Pro"/>
              <a:sym typeface="Source Sans Pro"/>
            </a:endParaRPr>
          </a:p>
          <a:p>
            <a:pPr marL="135890" marR="0" lvl="0" indent="0" algn="l" rtl="0">
              <a:lnSpc>
                <a:spcPct val="100000"/>
              </a:lnSpc>
              <a:spcBef>
                <a:spcPts val="600"/>
              </a:spcBef>
              <a:spcAft>
                <a:spcPts val="0"/>
              </a:spcAft>
              <a:buNone/>
            </a:pPr>
            <a:r>
              <a:rPr lang="en-US" sz="1600">
                <a:solidFill>
                  <a:schemeClr val="dk1"/>
                </a:solidFill>
                <a:latin typeface="Source Sans Pro"/>
                <a:ea typeface="Source Sans Pro"/>
                <a:cs typeface="Source Sans Pro"/>
                <a:sym typeface="Source Sans Pro"/>
              </a:rPr>
              <a:t>Click the link in the email to activate your account.</a:t>
            </a:r>
            <a:endParaRPr sz="1600">
              <a:solidFill>
                <a:schemeClr val="dk1"/>
              </a:solidFill>
              <a:latin typeface="Source Sans Pro"/>
              <a:ea typeface="Source Sans Pro"/>
              <a:cs typeface="Source Sans Pro"/>
              <a:sym typeface="Source Sans Pro"/>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Shape 191"/>
        <p:cNvGrpSpPr/>
        <p:nvPr/>
      </p:nvGrpSpPr>
      <p:grpSpPr>
        <a:xfrm>
          <a:off x="0" y="0"/>
          <a:ext cx="0" cy="0"/>
          <a:chOff x="0" y="0"/>
          <a:chExt cx="0" cy="0"/>
        </a:xfrm>
      </p:grpSpPr>
      <p:sp>
        <p:nvSpPr>
          <p:cNvPr id="192" name="Google Shape;192;p28"/>
          <p:cNvSpPr/>
          <p:nvPr/>
        </p:nvSpPr>
        <p:spPr>
          <a:xfrm>
            <a:off x="361188" y="1146047"/>
            <a:ext cx="10058400" cy="4468368"/>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3" name="Google Shape;193;p28"/>
          <p:cNvSpPr txBox="1">
            <a:spLocks noGrp="1"/>
          </p:cNvSpPr>
          <p:nvPr>
            <p:ph type="title"/>
          </p:nvPr>
        </p:nvSpPr>
        <p:spPr>
          <a:xfrm>
            <a:off x="439927" y="255270"/>
            <a:ext cx="6507480" cy="513715"/>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Successful Account Activation</a:t>
            </a:r>
            <a:endParaRPr/>
          </a:p>
        </p:txBody>
      </p:sp>
      <p:sp>
        <p:nvSpPr>
          <p:cNvPr id="194" name="Google Shape;194;p28"/>
          <p:cNvSpPr/>
          <p:nvPr/>
        </p:nvSpPr>
        <p:spPr>
          <a:xfrm>
            <a:off x="4008120" y="3823715"/>
            <a:ext cx="1542415" cy="334010"/>
          </a:xfrm>
          <a:custGeom>
            <a:avLst/>
            <a:gdLst/>
            <a:ahLst/>
            <a:cxnLst/>
            <a:rect l="l" t="t" r="r" b="b"/>
            <a:pathLst>
              <a:path w="1542414" h="334010" extrusionOk="0">
                <a:moveTo>
                  <a:pt x="166878" y="0"/>
                </a:moveTo>
                <a:lnTo>
                  <a:pt x="0" y="166878"/>
                </a:lnTo>
                <a:lnTo>
                  <a:pt x="166878" y="333756"/>
                </a:lnTo>
                <a:lnTo>
                  <a:pt x="166878" y="250317"/>
                </a:lnTo>
                <a:lnTo>
                  <a:pt x="1542288" y="250317"/>
                </a:lnTo>
                <a:lnTo>
                  <a:pt x="1542288" y="83439"/>
                </a:lnTo>
                <a:lnTo>
                  <a:pt x="166878" y="83439"/>
                </a:lnTo>
                <a:lnTo>
                  <a:pt x="166878" y="0"/>
                </a:lnTo>
                <a:close/>
              </a:path>
            </a:pathLst>
          </a:custGeom>
          <a:solidFill>
            <a:srgbClr val="396B9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5" name="Google Shape;195;p28"/>
          <p:cNvSpPr txBox="1"/>
          <p:nvPr/>
        </p:nvSpPr>
        <p:spPr>
          <a:xfrm>
            <a:off x="4676394" y="3824478"/>
            <a:ext cx="3014980" cy="1065035"/>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9375" rIns="0" bIns="0" anchor="t" anchorCtr="0">
            <a:spAutoFit/>
          </a:bodyPr>
          <a:lstStyle/>
          <a:p>
            <a:pPr marL="137160" marR="136525" lvl="0" indent="0" algn="l" rtl="0">
              <a:lnSpc>
                <a:spcPct val="100000"/>
              </a:lnSpc>
              <a:spcBef>
                <a:spcPts val="0"/>
              </a:spcBef>
              <a:spcAft>
                <a:spcPts val="0"/>
              </a:spcAft>
              <a:buNone/>
            </a:pPr>
            <a:r>
              <a:rPr lang="en-US" sz="1600">
                <a:solidFill>
                  <a:schemeClr val="dk1"/>
                </a:solidFill>
                <a:latin typeface="Source Sans Pro"/>
                <a:ea typeface="Source Sans Pro"/>
                <a:cs typeface="Source Sans Pro"/>
                <a:sym typeface="Source Sans Pro"/>
              </a:rPr>
              <a:t>Once your account has been  activated successfully, click the  button to log in to your account.</a:t>
            </a:r>
            <a:endParaRPr sz="1600">
              <a:solidFill>
                <a:schemeClr val="dk1"/>
              </a:solidFill>
              <a:latin typeface="Source Sans Pro"/>
              <a:ea typeface="Source Sans Pro"/>
              <a:cs typeface="Source Sans Pro"/>
              <a:sym typeface="Source Sans Pro"/>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Shape 199"/>
        <p:cNvGrpSpPr/>
        <p:nvPr/>
      </p:nvGrpSpPr>
      <p:grpSpPr>
        <a:xfrm>
          <a:off x="0" y="0"/>
          <a:ext cx="0" cy="0"/>
          <a:chOff x="0" y="0"/>
          <a:chExt cx="0" cy="0"/>
        </a:xfrm>
      </p:grpSpPr>
      <p:sp>
        <p:nvSpPr>
          <p:cNvPr id="200" name="Google Shape;200;p29"/>
          <p:cNvSpPr/>
          <p:nvPr/>
        </p:nvSpPr>
        <p:spPr>
          <a:xfrm>
            <a:off x="361188" y="1155191"/>
            <a:ext cx="10058400" cy="4363212"/>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1" name="Google Shape;201;p29"/>
          <p:cNvSpPr txBox="1">
            <a:spLocks noGrp="1"/>
          </p:cNvSpPr>
          <p:nvPr>
            <p:ph type="title"/>
          </p:nvPr>
        </p:nvSpPr>
        <p:spPr>
          <a:xfrm>
            <a:off x="439927" y="255270"/>
            <a:ext cx="4804410" cy="513715"/>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Log into Your Account</a:t>
            </a:r>
            <a:endParaRPr/>
          </a:p>
        </p:txBody>
      </p:sp>
      <p:sp>
        <p:nvSpPr>
          <p:cNvPr id="202" name="Google Shape;202;p29"/>
          <p:cNvSpPr txBox="1"/>
          <p:nvPr/>
        </p:nvSpPr>
        <p:spPr>
          <a:xfrm>
            <a:off x="7789926" y="2321814"/>
            <a:ext cx="3124200" cy="1064394"/>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8725" rIns="0" bIns="0" anchor="t" anchorCtr="0">
            <a:spAutoFit/>
          </a:bodyPr>
          <a:lstStyle/>
          <a:p>
            <a:pPr marL="137795" marR="136525" lvl="0" indent="0" algn="l" rtl="0">
              <a:lnSpc>
                <a:spcPct val="100000"/>
              </a:lnSpc>
              <a:spcBef>
                <a:spcPts val="0"/>
              </a:spcBef>
              <a:spcAft>
                <a:spcPts val="0"/>
              </a:spcAft>
              <a:buNone/>
            </a:pPr>
            <a:r>
              <a:rPr lang="en-US" sz="1600">
                <a:solidFill>
                  <a:schemeClr val="dk1"/>
                </a:solidFill>
                <a:latin typeface="Source Sans Pro"/>
                <a:ea typeface="Source Sans Pro"/>
                <a:cs typeface="Source Sans Pro"/>
                <a:sym typeface="Source Sans Pro"/>
              </a:rPr>
              <a:t>Log in using the username (your  email address) and password you  created during account sign up.</a:t>
            </a:r>
            <a:endParaRPr sz="1600">
              <a:solidFill>
                <a:schemeClr val="dk1"/>
              </a:solidFill>
              <a:latin typeface="Source Sans Pro"/>
              <a:ea typeface="Source Sans Pro"/>
              <a:cs typeface="Source Sans Pro"/>
              <a:sym typeface="Source Sans Pro"/>
            </a:endParaRPr>
          </a:p>
        </p:txBody>
      </p:sp>
      <p:sp>
        <p:nvSpPr>
          <p:cNvPr id="203" name="Google Shape;203;p29"/>
          <p:cNvSpPr/>
          <p:nvPr/>
        </p:nvSpPr>
        <p:spPr>
          <a:xfrm>
            <a:off x="7815071" y="3983735"/>
            <a:ext cx="1236345" cy="334010"/>
          </a:xfrm>
          <a:custGeom>
            <a:avLst/>
            <a:gdLst/>
            <a:ahLst/>
            <a:cxnLst/>
            <a:rect l="l" t="t" r="r" b="b"/>
            <a:pathLst>
              <a:path w="1236345" h="334010" extrusionOk="0">
                <a:moveTo>
                  <a:pt x="166878" y="0"/>
                </a:moveTo>
                <a:lnTo>
                  <a:pt x="0" y="166878"/>
                </a:lnTo>
                <a:lnTo>
                  <a:pt x="166878" y="333756"/>
                </a:lnTo>
                <a:lnTo>
                  <a:pt x="166878" y="250317"/>
                </a:lnTo>
                <a:lnTo>
                  <a:pt x="1235964" y="250317"/>
                </a:lnTo>
                <a:lnTo>
                  <a:pt x="1235964" y="83439"/>
                </a:lnTo>
                <a:lnTo>
                  <a:pt x="166878" y="83439"/>
                </a:lnTo>
                <a:lnTo>
                  <a:pt x="166878" y="0"/>
                </a:lnTo>
                <a:close/>
              </a:path>
            </a:pathLst>
          </a:custGeom>
          <a:solidFill>
            <a:srgbClr val="396B9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4" name="Google Shape;204;p29"/>
          <p:cNvSpPr txBox="1"/>
          <p:nvPr/>
        </p:nvSpPr>
        <p:spPr>
          <a:xfrm>
            <a:off x="8454390" y="3667505"/>
            <a:ext cx="2459990" cy="922019"/>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8100" rIns="0" bIns="0" anchor="t" anchorCtr="0">
            <a:spAutoFit/>
          </a:bodyPr>
          <a:lstStyle/>
          <a:p>
            <a:pPr marL="137160" marR="213995" lvl="0" indent="0" algn="l" rtl="0">
              <a:lnSpc>
                <a:spcPct val="100000"/>
              </a:lnSpc>
              <a:spcBef>
                <a:spcPts val="0"/>
              </a:spcBef>
              <a:spcAft>
                <a:spcPts val="0"/>
              </a:spcAft>
              <a:buNone/>
            </a:pPr>
            <a:r>
              <a:rPr lang="en-US" sz="1600">
                <a:solidFill>
                  <a:schemeClr val="dk1"/>
                </a:solidFill>
                <a:latin typeface="Source Sans Pro"/>
                <a:ea typeface="Source Sans Pro"/>
                <a:cs typeface="Source Sans Pro"/>
                <a:sym typeface="Source Sans Pro"/>
              </a:rPr>
              <a:t>Forgot your username or  password? Click the link  to recover them.</a:t>
            </a:r>
            <a:endParaRPr sz="1600">
              <a:solidFill>
                <a:schemeClr val="dk1"/>
              </a:solidFill>
              <a:latin typeface="Source Sans Pro"/>
              <a:ea typeface="Source Sans Pro"/>
              <a:cs typeface="Source Sans Pro"/>
              <a:sym typeface="Source Sans Pro"/>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Shape 208"/>
        <p:cNvGrpSpPr/>
        <p:nvPr/>
      </p:nvGrpSpPr>
      <p:grpSpPr>
        <a:xfrm>
          <a:off x="0" y="0"/>
          <a:ext cx="0" cy="0"/>
          <a:chOff x="0" y="0"/>
          <a:chExt cx="0" cy="0"/>
        </a:xfrm>
      </p:grpSpPr>
      <p:sp>
        <p:nvSpPr>
          <p:cNvPr id="209" name="Google Shape;209;p30"/>
          <p:cNvSpPr/>
          <p:nvPr/>
        </p:nvSpPr>
        <p:spPr>
          <a:xfrm>
            <a:off x="361188" y="1146047"/>
            <a:ext cx="10058400" cy="3968496"/>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0" name="Google Shape;210;p30"/>
          <p:cNvSpPr txBox="1">
            <a:spLocks noGrp="1"/>
          </p:cNvSpPr>
          <p:nvPr>
            <p:ph type="title"/>
          </p:nvPr>
        </p:nvSpPr>
        <p:spPr>
          <a:xfrm>
            <a:off x="439927" y="255270"/>
            <a:ext cx="7927340" cy="513715"/>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Recover Your Username or Password</a:t>
            </a:r>
            <a:endParaRPr/>
          </a:p>
        </p:txBody>
      </p:sp>
      <p:sp>
        <p:nvSpPr>
          <p:cNvPr id="211" name="Google Shape;211;p30"/>
          <p:cNvSpPr txBox="1"/>
          <p:nvPr/>
        </p:nvSpPr>
        <p:spPr>
          <a:xfrm>
            <a:off x="6677406" y="4501134"/>
            <a:ext cx="3843654" cy="1880643"/>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9375" rIns="0" bIns="0" anchor="t" anchorCtr="0">
            <a:spAutoFit/>
          </a:bodyPr>
          <a:lstStyle/>
          <a:p>
            <a:pPr marL="137795" marR="267970" lvl="0" indent="0" algn="l" rtl="0">
              <a:lnSpc>
                <a:spcPct val="100000"/>
              </a:lnSpc>
              <a:spcBef>
                <a:spcPts val="0"/>
              </a:spcBef>
              <a:spcAft>
                <a:spcPts val="0"/>
              </a:spcAft>
              <a:buNone/>
            </a:pPr>
            <a:r>
              <a:rPr lang="en-US" sz="1600">
                <a:solidFill>
                  <a:schemeClr val="dk1"/>
                </a:solidFill>
                <a:latin typeface="Source Sans Pro"/>
                <a:ea typeface="Source Sans Pro"/>
                <a:cs typeface="Source Sans Pro"/>
                <a:sym typeface="Source Sans Pro"/>
              </a:rPr>
              <a:t>Enter </a:t>
            </a:r>
            <a:r>
              <a:rPr lang="en-US" sz="1600" b="1">
                <a:solidFill>
                  <a:schemeClr val="dk1"/>
                </a:solidFill>
                <a:latin typeface="Source Sans Pro"/>
                <a:ea typeface="Source Sans Pro"/>
                <a:cs typeface="Source Sans Pro"/>
                <a:sym typeface="Source Sans Pro"/>
              </a:rPr>
              <a:t>any </a:t>
            </a:r>
            <a:r>
              <a:rPr lang="en-US" sz="1600">
                <a:solidFill>
                  <a:schemeClr val="dk1"/>
                </a:solidFill>
                <a:latin typeface="Source Sans Pro"/>
                <a:ea typeface="Source Sans Pro"/>
                <a:cs typeface="Source Sans Pro"/>
                <a:sym typeface="Source Sans Pro"/>
              </a:rPr>
              <a:t>email address associated with  your account and click </a:t>
            </a:r>
            <a:r>
              <a:rPr lang="en-US" sz="1600" b="1">
                <a:solidFill>
                  <a:schemeClr val="dk1"/>
                </a:solidFill>
                <a:latin typeface="Source Sans Pro"/>
                <a:ea typeface="Source Sans Pro"/>
                <a:cs typeface="Source Sans Pro"/>
                <a:sym typeface="Source Sans Pro"/>
              </a:rPr>
              <a:t>Reset Password</a:t>
            </a:r>
            <a:r>
              <a:rPr lang="en-US" sz="1600">
                <a:solidFill>
                  <a:schemeClr val="dk1"/>
                </a:solidFill>
                <a:latin typeface="Source Sans Pro"/>
                <a:ea typeface="Source Sans Pro"/>
                <a:cs typeface="Source Sans Pro"/>
                <a:sym typeface="Source Sans Pro"/>
              </a:rPr>
              <a:t>.</a:t>
            </a:r>
            <a:endParaRPr sz="1600">
              <a:solidFill>
                <a:schemeClr val="dk1"/>
              </a:solidFill>
              <a:latin typeface="Source Sans Pro"/>
              <a:ea typeface="Source Sans Pro"/>
              <a:cs typeface="Source Sans Pro"/>
              <a:sym typeface="Source Sans Pro"/>
            </a:endParaRPr>
          </a:p>
          <a:p>
            <a:pPr marL="137795" marR="179070" lvl="0" indent="0" algn="l" rtl="0">
              <a:lnSpc>
                <a:spcPct val="100000"/>
              </a:lnSpc>
              <a:spcBef>
                <a:spcPts val="600"/>
              </a:spcBef>
              <a:spcAft>
                <a:spcPts val="0"/>
              </a:spcAft>
              <a:buNone/>
            </a:pPr>
            <a:r>
              <a:rPr lang="en-US" sz="1600">
                <a:solidFill>
                  <a:schemeClr val="dk1"/>
                </a:solidFill>
                <a:latin typeface="Source Sans Pro"/>
                <a:ea typeface="Source Sans Pro"/>
                <a:cs typeface="Source Sans Pro"/>
                <a:sym typeface="Source Sans Pro"/>
              </a:rPr>
              <a:t>An email will be sent to your </a:t>
            </a:r>
            <a:r>
              <a:rPr lang="en-US" sz="1600" b="1">
                <a:solidFill>
                  <a:schemeClr val="dk1"/>
                </a:solidFill>
                <a:latin typeface="Source Sans Pro"/>
                <a:ea typeface="Source Sans Pro"/>
                <a:cs typeface="Source Sans Pro"/>
                <a:sym typeface="Source Sans Pro"/>
              </a:rPr>
              <a:t>contact  email address </a:t>
            </a:r>
            <a:r>
              <a:rPr lang="en-US" sz="1600">
                <a:solidFill>
                  <a:schemeClr val="dk1"/>
                </a:solidFill>
                <a:latin typeface="Source Sans Pro"/>
                <a:ea typeface="Source Sans Pro"/>
                <a:cs typeface="Source Sans Pro"/>
                <a:sym typeface="Source Sans Pro"/>
              </a:rPr>
              <a:t>containing your username  and a link to reset your password.</a:t>
            </a:r>
            <a:endParaRPr sz="1600">
              <a:solidFill>
                <a:schemeClr val="dk1"/>
              </a:solidFill>
              <a:latin typeface="Source Sans Pro"/>
              <a:ea typeface="Source Sans Pro"/>
              <a:cs typeface="Source Sans Pro"/>
              <a:sym typeface="Source Sans Pro"/>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Shape 215"/>
        <p:cNvGrpSpPr/>
        <p:nvPr/>
      </p:nvGrpSpPr>
      <p:grpSpPr>
        <a:xfrm>
          <a:off x="0" y="0"/>
          <a:ext cx="0" cy="0"/>
          <a:chOff x="0" y="0"/>
          <a:chExt cx="0" cy="0"/>
        </a:xfrm>
      </p:grpSpPr>
      <p:sp>
        <p:nvSpPr>
          <p:cNvPr id="216" name="Google Shape;216;p31"/>
          <p:cNvSpPr txBox="1">
            <a:spLocks noGrp="1"/>
          </p:cNvSpPr>
          <p:nvPr>
            <p:ph type="title"/>
          </p:nvPr>
        </p:nvSpPr>
        <p:spPr>
          <a:xfrm>
            <a:off x="439927" y="255270"/>
            <a:ext cx="3971290" cy="513715"/>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Privacy Statement</a:t>
            </a:r>
            <a:endParaRPr/>
          </a:p>
        </p:txBody>
      </p:sp>
      <p:sp>
        <p:nvSpPr>
          <p:cNvPr id="217" name="Google Shape;217;p31"/>
          <p:cNvSpPr/>
          <p:nvPr/>
        </p:nvSpPr>
        <p:spPr>
          <a:xfrm>
            <a:off x="377146" y="1226321"/>
            <a:ext cx="10052400" cy="5022000"/>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8" name="Google Shape;218;p31"/>
          <p:cNvSpPr txBox="1"/>
          <p:nvPr/>
        </p:nvSpPr>
        <p:spPr>
          <a:xfrm>
            <a:off x="6308389" y="4946841"/>
            <a:ext cx="4660800" cy="1143000"/>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9375" rIns="0" bIns="0" anchor="t" anchorCtr="0">
            <a:spAutoFit/>
          </a:bodyPr>
          <a:lstStyle/>
          <a:p>
            <a:pPr marL="137160" marR="283210" lvl="0" indent="0" algn="l" rtl="0">
              <a:lnSpc>
                <a:spcPct val="100000"/>
              </a:lnSpc>
              <a:spcBef>
                <a:spcPts val="0"/>
              </a:spcBef>
              <a:spcAft>
                <a:spcPts val="0"/>
              </a:spcAft>
              <a:buNone/>
            </a:pPr>
            <a:r>
              <a:rPr lang="en-US" sz="1600">
                <a:solidFill>
                  <a:schemeClr val="dk1"/>
                </a:solidFill>
                <a:latin typeface="Source Sans Pro"/>
                <a:ea typeface="Source Sans Pro"/>
                <a:cs typeface="Source Sans Pro"/>
                <a:sym typeface="Source Sans Pro"/>
              </a:rPr>
              <a:t>On first login only, you will be asked to review and  accept our Privacy Statement.</a:t>
            </a:r>
            <a:endParaRPr sz="1600">
              <a:solidFill>
                <a:schemeClr val="dk1"/>
              </a:solidFill>
              <a:latin typeface="Source Sans Pro"/>
              <a:ea typeface="Source Sans Pro"/>
              <a:cs typeface="Source Sans Pro"/>
              <a:sym typeface="Source Sans Pro"/>
            </a:endParaRPr>
          </a:p>
          <a:p>
            <a:pPr marL="137160" marR="170180" lvl="0" indent="0" algn="l" rtl="0">
              <a:lnSpc>
                <a:spcPct val="100000"/>
              </a:lnSpc>
              <a:spcBef>
                <a:spcPts val="605"/>
              </a:spcBef>
              <a:spcAft>
                <a:spcPts val="0"/>
              </a:spcAft>
              <a:buNone/>
            </a:pPr>
            <a:r>
              <a:rPr lang="en-US" sz="1600">
                <a:solidFill>
                  <a:schemeClr val="dk1"/>
                </a:solidFill>
                <a:latin typeface="Source Sans Pro"/>
                <a:ea typeface="Source Sans Pro"/>
                <a:cs typeface="Source Sans Pro"/>
                <a:sym typeface="Source Sans Pro"/>
              </a:rPr>
              <a:t>If you do not accept the Privacy Statement, you will  not be able to complete your college application.</a:t>
            </a:r>
            <a:endParaRPr sz="1600">
              <a:solidFill>
                <a:schemeClr val="dk1"/>
              </a:solidFill>
              <a:latin typeface="Source Sans Pro"/>
              <a:ea typeface="Source Sans Pro"/>
              <a:cs typeface="Source Sans Pro"/>
              <a:sym typeface="Source Sans Pro"/>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Shape 222"/>
        <p:cNvGrpSpPr/>
        <p:nvPr/>
      </p:nvGrpSpPr>
      <p:grpSpPr>
        <a:xfrm>
          <a:off x="0" y="0"/>
          <a:ext cx="0" cy="0"/>
          <a:chOff x="0" y="0"/>
          <a:chExt cx="0" cy="0"/>
        </a:xfrm>
      </p:grpSpPr>
      <p:sp>
        <p:nvSpPr>
          <p:cNvPr id="223" name="Google Shape;223;p32"/>
          <p:cNvSpPr txBox="1">
            <a:spLocks noGrp="1"/>
          </p:cNvSpPr>
          <p:nvPr>
            <p:ph type="title"/>
          </p:nvPr>
        </p:nvSpPr>
        <p:spPr>
          <a:xfrm>
            <a:off x="439927" y="255270"/>
            <a:ext cx="4991100" cy="513715"/>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Email Communications</a:t>
            </a:r>
            <a:endParaRPr/>
          </a:p>
        </p:txBody>
      </p:sp>
      <p:sp>
        <p:nvSpPr>
          <p:cNvPr id="224" name="Google Shape;224;p32"/>
          <p:cNvSpPr/>
          <p:nvPr/>
        </p:nvSpPr>
        <p:spPr>
          <a:xfrm>
            <a:off x="748129" y="1243532"/>
            <a:ext cx="9228900" cy="3836100"/>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5" name="Google Shape;225;p32"/>
          <p:cNvSpPr txBox="1"/>
          <p:nvPr/>
        </p:nvSpPr>
        <p:spPr>
          <a:xfrm>
            <a:off x="5919769" y="4736001"/>
            <a:ext cx="4693800" cy="895200"/>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8725" rIns="0" bIns="0" anchor="t" anchorCtr="0">
            <a:spAutoFit/>
          </a:bodyPr>
          <a:lstStyle/>
          <a:p>
            <a:pPr marL="136525" marR="317500" lvl="0" indent="0" algn="l" rtl="0">
              <a:lnSpc>
                <a:spcPct val="100000"/>
              </a:lnSpc>
              <a:spcBef>
                <a:spcPts val="0"/>
              </a:spcBef>
              <a:spcAft>
                <a:spcPts val="0"/>
              </a:spcAft>
              <a:buNone/>
            </a:pPr>
            <a:r>
              <a:rPr lang="en-US" sz="1600">
                <a:solidFill>
                  <a:schemeClr val="dk1"/>
                </a:solidFill>
                <a:latin typeface="Source Sans Pro"/>
                <a:ea typeface="Source Sans Pro"/>
                <a:cs typeface="Source Sans Pro"/>
                <a:sym typeface="Source Sans Pro"/>
              </a:rPr>
              <a:t>On first login only, you will be asked to review and  accept our Email Communications.</a:t>
            </a:r>
            <a:endParaRPr sz="1600">
              <a:solidFill>
                <a:schemeClr val="dk1"/>
              </a:solidFill>
              <a:latin typeface="Source Sans Pro"/>
              <a:ea typeface="Source Sans Pro"/>
              <a:cs typeface="Source Sans Pro"/>
              <a:sym typeface="Source Sans Pro"/>
            </a:endParaRPr>
          </a:p>
          <a:p>
            <a:pPr marL="136525" marR="0" lvl="0" indent="0" algn="l" rtl="0">
              <a:lnSpc>
                <a:spcPct val="100000"/>
              </a:lnSpc>
              <a:spcBef>
                <a:spcPts val="600"/>
              </a:spcBef>
              <a:spcAft>
                <a:spcPts val="0"/>
              </a:spcAft>
              <a:buNone/>
            </a:pPr>
            <a:r>
              <a:rPr lang="en-US" sz="1600">
                <a:solidFill>
                  <a:schemeClr val="dk1"/>
                </a:solidFill>
                <a:latin typeface="Source Sans Pro"/>
                <a:ea typeface="Source Sans Pro"/>
                <a:cs typeface="Source Sans Pro"/>
                <a:sym typeface="Source Sans Pro"/>
              </a:rPr>
              <a:t>Check the boxes to receive emails and click </a:t>
            </a:r>
            <a:r>
              <a:rPr lang="en-US" sz="1600" b="1">
                <a:solidFill>
                  <a:schemeClr val="dk1"/>
                </a:solidFill>
                <a:latin typeface="Source Sans Pro"/>
                <a:ea typeface="Source Sans Pro"/>
                <a:cs typeface="Source Sans Pro"/>
                <a:sym typeface="Source Sans Pro"/>
              </a:rPr>
              <a:t>Submit</a:t>
            </a:r>
            <a:r>
              <a:rPr lang="en-US" sz="1600">
                <a:solidFill>
                  <a:schemeClr val="dk1"/>
                </a:solidFill>
                <a:latin typeface="Source Sans Pro"/>
                <a:ea typeface="Source Sans Pro"/>
                <a:cs typeface="Source Sans Pro"/>
                <a:sym typeface="Source Sans Pro"/>
              </a:rPr>
              <a:t>.</a:t>
            </a:r>
            <a:endParaRPr sz="1600">
              <a:solidFill>
                <a:schemeClr val="dk1"/>
              </a:solidFill>
              <a:latin typeface="Source Sans Pro"/>
              <a:ea typeface="Source Sans Pro"/>
              <a:cs typeface="Source Sans Pro"/>
              <a:sym typeface="Source Sans Pro"/>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Shape 229"/>
        <p:cNvGrpSpPr/>
        <p:nvPr/>
      </p:nvGrpSpPr>
      <p:grpSpPr>
        <a:xfrm>
          <a:off x="0" y="0"/>
          <a:ext cx="0" cy="0"/>
          <a:chOff x="0" y="0"/>
          <a:chExt cx="0" cy="0"/>
        </a:xfrm>
      </p:grpSpPr>
      <p:sp>
        <p:nvSpPr>
          <p:cNvPr id="230" name="Google Shape;230;p33"/>
          <p:cNvSpPr/>
          <p:nvPr/>
        </p:nvSpPr>
        <p:spPr>
          <a:xfrm>
            <a:off x="378323" y="1067173"/>
            <a:ext cx="10024129" cy="4747117"/>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1" name="Google Shape;231;p33"/>
          <p:cNvSpPr txBox="1">
            <a:spLocks noGrp="1"/>
          </p:cNvSpPr>
          <p:nvPr>
            <p:ph type="title"/>
          </p:nvPr>
        </p:nvSpPr>
        <p:spPr>
          <a:xfrm>
            <a:off x="439925" y="255275"/>
            <a:ext cx="5127300" cy="5055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Applicant Dashboard</a:t>
            </a:r>
            <a:endParaRPr/>
          </a:p>
        </p:txBody>
      </p:sp>
      <p:sp>
        <p:nvSpPr>
          <p:cNvPr id="232" name="Google Shape;232;p33"/>
          <p:cNvSpPr/>
          <p:nvPr/>
        </p:nvSpPr>
        <p:spPr>
          <a:xfrm>
            <a:off x="4811267" y="2994660"/>
            <a:ext cx="932815" cy="334010"/>
          </a:xfrm>
          <a:custGeom>
            <a:avLst/>
            <a:gdLst/>
            <a:ahLst/>
            <a:cxnLst/>
            <a:rect l="l" t="t" r="r" b="b"/>
            <a:pathLst>
              <a:path w="932814" h="334010" extrusionOk="0">
                <a:moveTo>
                  <a:pt x="166878" y="0"/>
                </a:moveTo>
                <a:lnTo>
                  <a:pt x="0" y="166877"/>
                </a:lnTo>
                <a:lnTo>
                  <a:pt x="166878" y="333755"/>
                </a:lnTo>
                <a:lnTo>
                  <a:pt x="166878" y="250316"/>
                </a:lnTo>
                <a:lnTo>
                  <a:pt x="932688" y="250316"/>
                </a:lnTo>
                <a:lnTo>
                  <a:pt x="932688" y="83438"/>
                </a:lnTo>
                <a:lnTo>
                  <a:pt x="166878" y="83438"/>
                </a:lnTo>
                <a:lnTo>
                  <a:pt x="166878" y="0"/>
                </a:lnTo>
                <a:close/>
              </a:path>
            </a:pathLst>
          </a:custGeom>
          <a:solidFill>
            <a:srgbClr val="396B9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3" name="Google Shape;233;p33"/>
          <p:cNvSpPr txBox="1"/>
          <p:nvPr/>
        </p:nvSpPr>
        <p:spPr>
          <a:xfrm>
            <a:off x="5391150" y="2824733"/>
            <a:ext cx="2837815" cy="816890"/>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7450" rIns="0" bIns="0" anchor="t" anchorCtr="0">
            <a:spAutoFit/>
          </a:bodyPr>
          <a:lstStyle/>
          <a:p>
            <a:pPr marL="136525" marR="188595" lvl="0" indent="0" algn="l" rtl="0">
              <a:lnSpc>
                <a:spcPct val="100000"/>
              </a:lnSpc>
              <a:spcBef>
                <a:spcPts val="0"/>
              </a:spcBef>
              <a:spcAft>
                <a:spcPts val="0"/>
              </a:spcAft>
              <a:buNone/>
            </a:pPr>
            <a:r>
              <a:rPr lang="en-US" sz="1600">
                <a:solidFill>
                  <a:schemeClr val="dk1"/>
                </a:solidFill>
                <a:latin typeface="Source Sans Pro"/>
                <a:ea typeface="Source Sans Pro"/>
                <a:cs typeface="Source Sans Pro"/>
                <a:sym typeface="Source Sans Pro"/>
              </a:rPr>
              <a:t>Start your college application  from this screen.</a:t>
            </a:r>
            <a:endParaRPr sz="1600">
              <a:solidFill>
                <a:schemeClr val="dk1"/>
              </a:solidFill>
              <a:latin typeface="Source Sans Pro"/>
              <a:ea typeface="Source Sans Pro"/>
              <a:cs typeface="Source Sans Pro"/>
              <a:sym typeface="Source Sans Pro"/>
            </a:endParaRPr>
          </a:p>
        </p:txBody>
      </p:sp>
      <p:sp>
        <p:nvSpPr>
          <p:cNvPr id="234" name="Google Shape;234;p33"/>
          <p:cNvSpPr/>
          <p:nvPr/>
        </p:nvSpPr>
        <p:spPr>
          <a:xfrm>
            <a:off x="6922007" y="3889247"/>
            <a:ext cx="931544" cy="334010"/>
          </a:xfrm>
          <a:custGeom>
            <a:avLst/>
            <a:gdLst/>
            <a:ahLst/>
            <a:cxnLst/>
            <a:rect l="l" t="t" r="r" b="b"/>
            <a:pathLst>
              <a:path w="931545" h="334010" extrusionOk="0">
                <a:moveTo>
                  <a:pt x="166878" y="0"/>
                </a:moveTo>
                <a:lnTo>
                  <a:pt x="0" y="166877"/>
                </a:lnTo>
                <a:lnTo>
                  <a:pt x="166878" y="333755"/>
                </a:lnTo>
                <a:lnTo>
                  <a:pt x="166878" y="250316"/>
                </a:lnTo>
                <a:lnTo>
                  <a:pt x="931164" y="250316"/>
                </a:lnTo>
                <a:lnTo>
                  <a:pt x="931164" y="83438"/>
                </a:lnTo>
                <a:lnTo>
                  <a:pt x="166878" y="83438"/>
                </a:lnTo>
                <a:lnTo>
                  <a:pt x="166878" y="0"/>
                </a:lnTo>
                <a:close/>
              </a:path>
            </a:pathLst>
          </a:custGeom>
          <a:solidFill>
            <a:srgbClr val="396B9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5" name="Google Shape;235;p33"/>
          <p:cNvSpPr txBox="1"/>
          <p:nvPr/>
        </p:nvSpPr>
        <p:spPr>
          <a:xfrm>
            <a:off x="7504938" y="3763517"/>
            <a:ext cx="2799715" cy="1247140"/>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8725" rIns="0" bIns="0" anchor="t" anchorCtr="0">
            <a:spAutoFit/>
          </a:bodyPr>
          <a:lstStyle/>
          <a:p>
            <a:pPr marL="137160" marR="0" lvl="0" indent="0" algn="l" rtl="0">
              <a:lnSpc>
                <a:spcPct val="100000"/>
              </a:lnSpc>
              <a:spcBef>
                <a:spcPts val="0"/>
              </a:spcBef>
              <a:spcAft>
                <a:spcPts val="0"/>
              </a:spcAft>
              <a:buNone/>
            </a:pPr>
            <a:r>
              <a:rPr lang="en-US" sz="1600" b="1">
                <a:solidFill>
                  <a:schemeClr val="dk1"/>
                </a:solidFill>
                <a:latin typeface="Source Sans Pro"/>
                <a:ea typeface="Source Sans Pro"/>
                <a:cs typeface="Source Sans Pro"/>
                <a:sym typeface="Source Sans Pro"/>
              </a:rPr>
              <a:t>Message Centre</a:t>
            </a:r>
            <a:endParaRPr sz="1600">
              <a:solidFill>
                <a:schemeClr val="dk1"/>
              </a:solidFill>
              <a:latin typeface="Source Sans Pro"/>
              <a:ea typeface="Source Sans Pro"/>
              <a:cs typeface="Source Sans Pro"/>
              <a:sym typeface="Source Sans Pro"/>
            </a:endParaRPr>
          </a:p>
          <a:p>
            <a:pPr marL="137160" marR="191135" lvl="0" indent="0" algn="l" rtl="0">
              <a:lnSpc>
                <a:spcPct val="100000"/>
              </a:lnSpc>
              <a:spcBef>
                <a:spcPts val="600"/>
              </a:spcBef>
              <a:spcAft>
                <a:spcPts val="0"/>
              </a:spcAft>
              <a:buNone/>
            </a:pPr>
            <a:r>
              <a:rPr lang="en-US" sz="1600">
                <a:solidFill>
                  <a:schemeClr val="dk1"/>
                </a:solidFill>
                <a:latin typeface="Source Sans Pro"/>
                <a:ea typeface="Source Sans Pro"/>
                <a:cs typeface="Source Sans Pro"/>
                <a:sym typeface="Source Sans Pro"/>
              </a:rPr>
              <a:t>Important information about  your application is found  here. Check regularly.</a:t>
            </a:r>
            <a:endParaRPr sz="1600">
              <a:solidFill>
                <a:schemeClr val="dk1"/>
              </a:solidFill>
              <a:latin typeface="Source Sans Pro"/>
              <a:ea typeface="Source Sans Pro"/>
              <a:cs typeface="Source Sans Pro"/>
              <a:sym typeface="Source Sans Pro"/>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Shape 239"/>
        <p:cNvGrpSpPr/>
        <p:nvPr/>
      </p:nvGrpSpPr>
      <p:grpSpPr>
        <a:xfrm>
          <a:off x="0" y="0"/>
          <a:ext cx="0" cy="0"/>
          <a:chOff x="0" y="0"/>
          <a:chExt cx="0" cy="0"/>
        </a:xfrm>
      </p:grpSpPr>
      <p:sp>
        <p:nvSpPr>
          <p:cNvPr id="240" name="Google Shape;240;p34"/>
          <p:cNvSpPr/>
          <p:nvPr/>
        </p:nvSpPr>
        <p:spPr>
          <a:xfrm>
            <a:off x="378323" y="1155560"/>
            <a:ext cx="10024129" cy="4745628"/>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1" name="Google Shape;241;p34"/>
          <p:cNvSpPr/>
          <p:nvPr/>
        </p:nvSpPr>
        <p:spPr>
          <a:xfrm>
            <a:off x="1100327" y="2670048"/>
            <a:ext cx="1207135" cy="334010"/>
          </a:xfrm>
          <a:custGeom>
            <a:avLst/>
            <a:gdLst/>
            <a:ahLst/>
            <a:cxnLst/>
            <a:rect l="l" t="t" r="r" b="b"/>
            <a:pathLst>
              <a:path w="1207135" h="334010" extrusionOk="0">
                <a:moveTo>
                  <a:pt x="166878" y="0"/>
                </a:moveTo>
                <a:lnTo>
                  <a:pt x="0" y="166877"/>
                </a:lnTo>
                <a:lnTo>
                  <a:pt x="166878" y="333755"/>
                </a:lnTo>
                <a:lnTo>
                  <a:pt x="166878" y="250316"/>
                </a:lnTo>
                <a:lnTo>
                  <a:pt x="1207008" y="250316"/>
                </a:lnTo>
                <a:lnTo>
                  <a:pt x="1207008" y="83438"/>
                </a:lnTo>
                <a:lnTo>
                  <a:pt x="166878" y="83438"/>
                </a:lnTo>
                <a:lnTo>
                  <a:pt x="166878" y="0"/>
                </a:lnTo>
                <a:close/>
              </a:path>
            </a:pathLst>
          </a:custGeom>
          <a:solidFill>
            <a:srgbClr val="396B9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2" name="Google Shape;242;p34"/>
          <p:cNvSpPr txBox="1"/>
          <p:nvPr/>
        </p:nvSpPr>
        <p:spPr>
          <a:xfrm>
            <a:off x="2244089" y="2487929"/>
            <a:ext cx="5648325" cy="1787028"/>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8100" rIns="0" bIns="0" anchor="t" anchorCtr="0">
            <a:spAutoFit/>
          </a:bodyPr>
          <a:lstStyle/>
          <a:p>
            <a:pPr marL="135890" marR="0" lvl="0" indent="0" algn="l" rtl="0">
              <a:lnSpc>
                <a:spcPct val="100000"/>
              </a:lnSpc>
              <a:spcBef>
                <a:spcPts val="0"/>
              </a:spcBef>
              <a:spcAft>
                <a:spcPts val="0"/>
              </a:spcAft>
              <a:buNone/>
            </a:pPr>
            <a:r>
              <a:rPr lang="en-US" sz="1600" b="1">
                <a:solidFill>
                  <a:schemeClr val="dk1"/>
                </a:solidFill>
                <a:latin typeface="Source Sans Pro"/>
                <a:ea typeface="Source Sans Pro"/>
                <a:cs typeface="Source Sans Pro"/>
                <a:sym typeface="Source Sans Pro"/>
              </a:rPr>
              <a:t>My Profile</a:t>
            </a:r>
            <a:endParaRPr sz="1600">
              <a:solidFill>
                <a:schemeClr val="dk1"/>
              </a:solidFill>
              <a:latin typeface="Source Sans Pro"/>
              <a:ea typeface="Source Sans Pro"/>
              <a:cs typeface="Source Sans Pro"/>
              <a:sym typeface="Source Sans Pro"/>
            </a:endParaRPr>
          </a:p>
          <a:p>
            <a:pPr marL="135890" marR="0" lvl="0" indent="0" algn="l" rtl="0">
              <a:lnSpc>
                <a:spcPct val="100000"/>
              </a:lnSpc>
              <a:spcBef>
                <a:spcPts val="600"/>
              </a:spcBef>
              <a:spcAft>
                <a:spcPts val="0"/>
              </a:spcAft>
              <a:buNone/>
            </a:pPr>
            <a:r>
              <a:rPr lang="en-US" sz="1600">
                <a:solidFill>
                  <a:schemeClr val="dk1"/>
                </a:solidFill>
                <a:latin typeface="Source Sans Pro"/>
                <a:ea typeface="Source Sans Pro"/>
                <a:cs typeface="Source Sans Pro"/>
                <a:sym typeface="Source Sans Pro"/>
              </a:rPr>
              <a:t>A checkmark will appear once each section is completed.</a:t>
            </a:r>
            <a:endParaRPr sz="1600">
              <a:solidFill>
                <a:schemeClr val="dk1"/>
              </a:solidFill>
              <a:latin typeface="Source Sans Pro"/>
              <a:ea typeface="Source Sans Pro"/>
              <a:cs typeface="Source Sans Pro"/>
              <a:sym typeface="Source Sans Pro"/>
            </a:endParaRPr>
          </a:p>
          <a:p>
            <a:pPr marL="135890" marR="276860" lvl="0" indent="0" algn="l" rtl="0">
              <a:lnSpc>
                <a:spcPct val="100000"/>
              </a:lnSpc>
              <a:spcBef>
                <a:spcPts val="600"/>
              </a:spcBef>
              <a:spcAft>
                <a:spcPts val="0"/>
              </a:spcAft>
              <a:buNone/>
            </a:pPr>
            <a:r>
              <a:rPr lang="en-US" sz="1600">
                <a:solidFill>
                  <a:schemeClr val="dk1"/>
                </a:solidFill>
                <a:latin typeface="Source Sans Pro"/>
                <a:ea typeface="Source Sans Pro"/>
                <a:cs typeface="Source Sans Pro"/>
                <a:sym typeface="Source Sans Pro"/>
              </a:rPr>
              <a:t>All sections must be completed in order when you fill out your  information for the first time, even if they don’t apply to you.</a:t>
            </a:r>
            <a:endParaRPr sz="1600">
              <a:solidFill>
                <a:schemeClr val="dk1"/>
              </a:solidFill>
              <a:latin typeface="Source Sans Pro"/>
              <a:ea typeface="Source Sans Pro"/>
              <a:cs typeface="Source Sans Pro"/>
              <a:sym typeface="Source Sans Pro"/>
            </a:endParaRPr>
          </a:p>
          <a:p>
            <a:pPr marL="135890" marR="0" lvl="0" indent="0" algn="l" rtl="0">
              <a:lnSpc>
                <a:spcPct val="100000"/>
              </a:lnSpc>
              <a:spcBef>
                <a:spcPts val="600"/>
              </a:spcBef>
              <a:spcAft>
                <a:spcPts val="0"/>
              </a:spcAft>
              <a:buNone/>
            </a:pPr>
            <a:r>
              <a:rPr lang="en-US" sz="1600">
                <a:solidFill>
                  <a:schemeClr val="dk1"/>
                </a:solidFill>
                <a:latin typeface="Source Sans Pro"/>
                <a:ea typeface="Source Sans Pro"/>
                <a:cs typeface="Source Sans Pro"/>
                <a:sym typeface="Source Sans Pro"/>
              </a:rPr>
              <a:t>Click </a:t>
            </a:r>
            <a:r>
              <a:rPr lang="en-US" sz="1600" b="1">
                <a:solidFill>
                  <a:schemeClr val="dk1"/>
                </a:solidFill>
                <a:latin typeface="Source Sans Pro"/>
                <a:ea typeface="Source Sans Pro"/>
                <a:cs typeface="Source Sans Pro"/>
                <a:sym typeface="Source Sans Pro"/>
              </a:rPr>
              <a:t>Save and Continue </a:t>
            </a:r>
            <a:r>
              <a:rPr lang="en-US" sz="1600">
                <a:solidFill>
                  <a:schemeClr val="dk1"/>
                </a:solidFill>
                <a:latin typeface="Source Sans Pro"/>
                <a:ea typeface="Source Sans Pro"/>
                <a:cs typeface="Source Sans Pro"/>
                <a:sym typeface="Source Sans Pro"/>
              </a:rPr>
              <a:t>to move to the next step.</a:t>
            </a:r>
            <a:endParaRPr sz="1600">
              <a:solidFill>
                <a:schemeClr val="dk1"/>
              </a:solidFill>
              <a:latin typeface="Source Sans Pro"/>
              <a:ea typeface="Source Sans Pro"/>
              <a:cs typeface="Source Sans Pro"/>
              <a:sym typeface="Source Sans Pro"/>
            </a:endParaRPr>
          </a:p>
        </p:txBody>
      </p:sp>
      <p:sp>
        <p:nvSpPr>
          <p:cNvPr id="243" name="Google Shape;243;p34"/>
          <p:cNvSpPr txBox="1">
            <a:spLocks noGrp="1"/>
          </p:cNvSpPr>
          <p:nvPr>
            <p:ph type="title"/>
          </p:nvPr>
        </p:nvSpPr>
        <p:spPr>
          <a:xfrm>
            <a:off x="439925" y="255275"/>
            <a:ext cx="5169000" cy="8262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Applicant Dashboard</a:t>
            </a:r>
            <a:endParaRPr/>
          </a:p>
          <a:p>
            <a:pPr marL="12700" lvl="0" indent="0" algn="l" rtl="0">
              <a:lnSpc>
                <a:spcPct val="100000"/>
              </a:lnSpc>
              <a:spcBef>
                <a:spcPts val="100"/>
              </a:spcBef>
              <a:spcAft>
                <a:spcPts val="0"/>
              </a:spcAft>
              <a:buNone/>
            </a:pPr>
            <a:r>
              <a:rPr lang="en-US" sz="2000" b="1">
                <a:solidFill>
                  <a:srgbClr val="000000"/>
                </a:solidFill>
                <a:latin typeface="Source Sans Pro"/>
                <a:ea typeface="Source Sans Pro"/>
                <a:cs typeface="Source Sans Pro"/>
                <a:sym typeface="Source Sans Pro"/>
              </a:rPr>
              <a:t>My</a:t>
            </a:r>
            <a:r>
              <a:rPr lang="en-US" sz="2000" b="0">
                <a:solidFill>
                  <a:srgbClr val="000000"/>
                </a:solidFill>
                <a:latin typeface="Source Sans Pro"/>
                <a:ea typeface="Source Sans Pro"/>
                <a:cs typeface="Source Sans Pro"/>
                <a:sym typeface="Source Sans Pro"/>
              </a:rPr>
              <a:t> </a:t>
            </a:r>
            <a:r>
              <a:rPr lang="en-US" sz="2000" b="1">
                <a:solidFill>
                  <a:srgbClr val="000000"/>
                </a:solidFill>
                <a:latin typeface="Source Sans Pro"/>
                <a:ea typeface="Source Sans Pro"/>
                <a:cs typeface="Source Sans Pro"/>
                <a:sym typeface="Source Sans Pro"/>
              </a:rPr>
              <a:t>Profile</a:t>
            </a:r>
            <a:endParaRPr sz="2000">
              <a:latin typeface="Source Sans Pro"/>
              <a:ea typeface="Source Sans Pro"/>
              <a:cs typeface="Source Sans Pro"/>
              <a:sym typeface="Source Sans Pro"/>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Shape 247"/>
        <p:cNvGrpSpPr/>
        <p:nvPr/>
      </p:nvGrpSpPr>
      <p:grpSpPr>
        <a:xfrm>
          <a:off x="0" y="0"/>
          <a:ext cx="0" cy="0"/>
          <a:chOff x="0" y="0"/>
          <a:chExt cx="0" cy="0"/>
        </a:xfrm>
      </p:grpSpPr>
      <p:sp>
        <p:nvSpPr>
          <p:cNvPr id="248" name="Google Shape;248;p35"/>
          <p:cNvSpPr/>
          <p:nvPr/>
        </p:nvSpPr>
        <p:spPr>
          <a:xfrm>
            <a:off x="378323" y="1155560"/>
            <a:ext cx="10024129" cy="4745628"/>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9" name="Google Shape;249;p35"/>
          <p:cNvSpPr/>
          <p:nvPr/>
        </p:nvSpPr>
        <p:spPr>
          <a:xfrm>
            <a:off x="2971038" y="2370582"/>
            <a:ext cx="7813675" cy="3679190"/>
          </a:xfrm>
          <a:custGeom>
            <a:avLst/>
            <a:gdLst/>
            <a:ahLst/>
            <a:cxnLst/>
            <a:rect l="l" t="t" r="r" b="b"/>
            <a:pathLst>
              <a:path w="7813675" h="3679190" extrusionOk="0">
                <a:moveTo>
                  <a:pt x="0" y="3678936"/>
                </a:moveTo>
                <a:lnTo>
                  <a:pt x="7813548" y="3678936"/>
                </a:lnTo>
                <a:lnTo>
                  <a:pt x="7813548" y="0"/>
                </a:lnTo>
                <a:lnTo>
                  <a:pt x="0" y="0"/>
                </a:lnTo>
                <a:lnTo>
                  <a:pt x="0" y="3678936"/>
                </a:lnTo>
                <a:close/>
              </a:path>
            </a:pathLst>
          </a:custGeom>
          <a:solidFill>
            <a:srgbClr val="D4E2EE"/>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0" name="Google Shape;250;p35"/>
          <p:cNvSpPr/>
          <p:nvPr/>
        </p:nvSpPr>
        <p:spPr>
          <a:xfrm>
            <a:off x="2971038" y="2370582"/>
            <a:ext cx="7813675" cy="3679190"/>
          </a:xfrm>
          <a:custGeom>
            <a:avLst/>
            <a:gdLst/>
            <a:ahLst/>
            <a:cxnLst/>
            <a:rect l="l" t="t" r="r" b="b"/>
            <a:pathLst>
              <a:path w="7813675" h="3679190" extrusionOk="0">
                <a:moveTo>
                  <a:pt x="0" y="3678936"/>
                </a:moveTo>
                <a:lnTo>
                  <a:pt x="7813548" y="3678936"/>
                </a:lnTo>
                <a:lnTo>
                  <a:pt x="7813548" y="0"/>
                </a:lnTo>
                <a:lnTo>
                  <a:pt x="0" y="0"/>
                </a:lnTo>
                <a:lnTo>
                  <a:pt x="0" y="3678936"/>
                </a:lnTo>
                <a:close/>
              </a:path>
            </a:pathLst>
          </a:custGeom>
          <a:noFill/>
          <a:ln w="28950" cap="flat" cmpd="sng">
            <a:solidFill>
              <a:srgbClr val="396B96"/>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1" name="Google Shape;251;p35"/>
          <p:cNvSpPr txBox="1">
            <a:spLocks noGrp="1"/>
          </p:cNvSpPr>
          <p:nvPr>
            <p:ph type="body" idx="1"/>
          </p:nvPr>
        </p:nvSpPr>
        <p:spPr>
          <a:xfrm>
            <a:off x="1562100" y="2360447"/>
            <a:ext cx="9067799" cy="3398366"/>
          </a:xfrm>
          <a:prstGeom prst="rect">
            <a:avLst/>
          </a:prstGeom>
          <a:noFill/>
          <a:ln>
            <a:noFill/>
          </a:ln>
        </p:spPr>
        <p:txBody>
          <a:bodyPr spcFirstLastPara="1" wrap="square" lIns="0" tIns="88900" rIns="0" bIns="0" anchor="t" anchorCtr="0">
            <a:spAutoFit/>
          </a:bodyPr>
          <a:lstStyle/>
          <a:p>
            <a:pPr marL="1544955" lvl="0" indent="0" algn="l" rtl="0">
              <a:lnSpc>
                <a:spcPct val="100000"/>
              </a:lnSpc>
              <a:spcBef>
                <a:spcPts val="0"/>
              </a:spcBef>
              <a:spcAft>
                <a:spcPts val="0"/>
              </a:spcAft>
              <a:buNone/>
            </a:pPr>
            <a:r>
              <a:rPr lang="en-US" sz="1500"/>
              <a:t>My Profile</a:t>
            </a:r>
            <a:endParaRPr/>
          </a:p>
          <a:p>
            <a:pPr marL="1544955" lvl="0" indent="0" algn="l" rtl="0">
              <a:lnSpc>
                <a:spcPct val="100000"/>
              </a:lnSpc>
              <a:spcBef>
                <a:spcPts val="600"/>
              </a:spcBef>
              <a:spcAft>
                <a:spcPts val="0"/>
              </a:spcAft>
              <a:buNone/>
            </a:pPr>
            <a:r>
              <a:rPr lang="en-US" sz="1500"/>
              <a:t>Personal Information </a:t>
            </a:r>
            <a:r>
              <a:rPr lang="en-US" sz="1500" b="0"/>
              <a:t>– Basic demographic info, including legal name, date of birth, etc.</a:t>
            </a:r>
            <a:endParaRPr/>
          </a:p>
          <a:p>
            <a:pPr marL="1544955" lvl="0" indent="0" algn="l" rtl="0">
              <a:lnSpc>
                <a:spcPct val="100000"/>
              </a:lnSpc>
              <a:spcBef>
                <a:spcPts val="600"/>
              </a:spcBef>
              <a:spcAft>
                <a:spcPts val="0"/>
              </a:spcAft>
              <a:buNone/>
            </a:pPr>
            <a:r>
              <a:rPr lang="en-US" sz="1500"/>
              <a:t>Contact Information </a:t>
            </a:r>
            <a:r>
              <a:rPr lang="en-US" sz="1500" b="0"/>
              <a:t>– Street address, email address, telephone numbers</a:t>
            </a:r>
            <a:endParaRPr/>
          </a:p>
          <a:p>
            <a:pPr marL="1544955" marR="219075" lvl="0" indent="0" algn="l" rtl="0">
              <a:lnSpc>
                <a:spcPct val="100000"/>
              </a:lnSpc>
              <a:spcBef>
                <a:spcPts val="600"/>
              </a:spcBef>
              <a:spcAft>
                <a:spcPts val="0"/>
              </a:spcAft>
              <a:buNone/>
            </a:pPr>
            <a:r>
              <a:rPr lang="en-US" sz="1500"/>
              <a:t>Authorized Users </a:t>
            </a:r>
            <a:r>
              <a:rPr lang="en-US" sz="1500" b="0"/>
              <a:t>– Authorization to allow another individual access to your account /  application (e.g. parent, guidance counsellor) (Note: not shared with the colleges)</a:t>
            </a:r>
            <a:endParaRPr/>
          </a:p>
          <a:p>
            <a:pPr marL="1544955" lvl="0" indent="0" algn="l" rtl="0">
              <a:lnSpc>
                <a:spcPct val="100000"/>
              </a:lnSpc>
              <a:spcBef>
                <a:spcPts val="600"/>
              </a:spcBef>
              <a:spcAft>
                <a:spcPts val="0"/>
              </a:spcAft>
              <a:buNone/>
            </a:pPr>
            <a:r>
              <a:rPr lang="en-US" sz="1500"/>
              <a:t>Citizenship and Residency </a:t>
            </a:r>
            <a:r>
              <a:rPr lang="en-US" sz="1500" b="0"/>
              <a:t>– Citizenship, residency status in Canada, country of birth.</a:t>
            </a:r>
            <a:endParaRPr/>
          </a:p>
          <a:p>
            <a:pPr marL="1544955" lvl="0" indent="0" algn="l" rtl="0">
              <a:lnSpc>
                <a:spcPct val="100000"/>
              </a:lnSpc>
              <a:spcBef>
                <a:spcPts val="0"/>
              </a:spcBef>
              <a:spcAft>
                <a:spcPts val="0"/>
              </a:spcAft>
              <a:buNone/>
            </a:pPr>
            <a:r>
              <a:rPr lang="en-US" sz="1500" b="0"/>
              <a:t>Documents related to your status in Canada will be posted here.</a:t>
            </a:r>
            <a:endParaRPr/>
          </a:p>
          <a:p>
            <a:pPr marL="1544955" marR="909955" lvl="0" indent="0" algn="l" rtl="0">
              <a:lnSpc>
                <a:spcPct val="100000"/>
              </a:lnSpc>
              <a:spcBef>
                <a:spcPts val="605"/>
              </a:spcBef>
              <a:spcAft>
                <a:spcPts val="0"/>
              </a:spcAft>
              <a:buNone/>
            </a:pPr>
            <a:r>
              <a:rPr lang="en-US" sz="1500"/>
              <a:t>Education </a:t>
            </a:r>
            <a:r>
              <a:rPr lang="en-US" sz="1500" b="0"/>
              <a:t>– Schools attending / attended. Grades, transcripts and supporting  documents will be posted here.</a:t>
            </a:r>
            <a:endParaRPr/>
          </a:p>
          <a:p>
            <a:pPr marL="1544955" lvl="0" indent="0" algn="l" rtl="0">
              <a:lnSpc>
                <a:spcPct val="100000"/>
              </a:lnSpc>
              <a:spcBef>
                <a:spcPts val="600"/>
              </a:spcBef>
              <a:spcAft>
                <a:spcPts val="0"/>
              </a:spcAft>
              <a:buNone/>
            </a:pPr>
            <a:r>
              <a:rPr lang="en-US" sz="1500"/>
              <a:t>Financial Support </a:t>
            </a:r>
            <a:r>
              <a:rPr lang="en-US" sz="1500" b="0"/>
              <a:t>– Agency sponsorship; this does not include OSAP</a:t>
            </a:r>
            <a:endParaRPr/>
          </a:p>
          <a:p>
            <a:pPr marL="1544955" lvl="0" indent="0" algn="l" rtl="0">
              <a:lnSpc>
                <a:spcPct val="100000"/>
              </a:lnSpc>
              <a:spcBef>
                <a:spcPts val="600"/>
              </a:spcBef>
              <a:spcAft>
                <a:spcPts val="0"/>
              </a:spcAft>
              <a:buNone/>
            </a:pPr>
            <a:r>
              <a:rPr lang="en-US" sz="1500"/>
              <a:t>Experience </a:t>
            </a:r>
            <a:r>
              <a:rPr lang="en-US" sz="1500" b="0"/>
              <a:t>– Add employment or volunteer experience that relates to your area of</a:t>
            </a:r>
            <a:endParaRPr/>
          </a:p>
          <a:p>
            <a:pPr marL="1544955" lvl="0" indent="0" algn="l" rtl="0">
              <a:lnSpc>
                <a:spcPct val="100000"/>
              </a:lnSpc>
              <a:spcBef>
                <a:spcPts val="0"/>
              </a:spcBef>
              <a:spcAft>
                <a:spcPts val="0"/>
              </a:spcAft>
              <a:buNone/>
            </a:pPr>
            <a:r>
              <a:rPr lang="en-US" sz="1500" b="0"/>
              <a:t>study. Test results and other supporting documents will be posted here.</a:t>
            </a:r>
            <a:endParaRPr/>
          </a:p>
        </p:txBody>
      </p:sp>
      <p:sp>
        <p:nvSpPr>
          <p:cNvPr id="252" name="Google Shape;252;p35"/>
          <p:cNvSpPr txBox="1">
            <a:spLocks noGrp="1"/>
          </p:cNvSpPr>
          <p:nvPr>
            <p:ph type="title"/>
          </p:nvPr>
        </p:nvSpPr>
        <p:spPr>
          <a:xfrm>
            <a:off x="439925" y="255275"/>
            <a:ext cx="5280300" cy="8262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Applicant Dashboard</a:t>
            </a:r>
            <a:endParaRPr/>
          </a:p>
          <a:p>
            <a:pPr marL="12700" lvl="0" indent="0" algn="l" rtl="0">
              <a:lnSpc>
                <a:spcPct val="100000"/>
              </a:lnSpc>
              <a:spcBef>
                <a:spcPts val="100"/>
              </a:spcBef>
              <a:spcAft>
                <a:spcPts val="0"/>
              </a:spcAft>
              <a:buNone/>
            </a:pPr>
            <a:r>
              <a:rPr lang="en-US" sz="2000" b="1">
                <a:solidFill>
                  <a:srgbClr val="000000"/>
                </a:solidFill>
                <a:latin typeface="Source Sans Pro"/>
                <a:ea typeface="Source Sans Pro"/>
                <a:cs typeface="Source Sans Pro"/>
                <a:sym typeface="Source Sans Pro"/>
              </a:rPr>
              <a:t>My</a:t>
            </a:r>
            <a:r>
              <a:rPr lang="en-US" sz="2000" b="0">
                <a:solidFill>
                  <a:srgbClr val="000000"/>
                </a:solidFill>
                <a:latin typeface="Source Sans Pro"/>
                <a:ea typeface="Source Sans Pro"/>
                <a:cs typeface="Source Sans Pro"/>
                <a:sym typeface="Source Sans Pro"/>
              </a:rPr>
              <a:t> </a:t>
            </a:r>
            <a:r>
              <a:rPr lang="en-US" sz="2000" b="1">
                <a:solidFill>
                  <a:srgbClr val="000000"/>
                </a:solidFill>
                <a:latin typeface="Source Sans Pro"/>
                <a:ea typeface="Source Sans Pro"/>
                <a:cs typeface="Source Sans Pro"/>
                <a:sym typeface="Source Sans Pro"/>
              </a:rPr>
              <a:t>Profile</a:t>
            </a:r>
            <a:endParaRPr sz="2000">
              <a:latin typeface="Source Sans Pro"/>
              <a:ea typeface="Source Sans Pro"/>
              <a:cs typeface="Source Sans Pro"/>
              <a:sym typeface="Source Sans Pro"/>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Shape 256"/>
        <p:cNvGrpSpPr/>
        <p:nvPr/>
      </p:nvGrpSpPr>
      <p:grpSpPr>
        <a:xfrm>
          <a:off x="0" y="0"/>
          <a:ext cx="0" cy="0"/>
          <a:chOff x="0" y="0"/>
          <a:chExt cx="0" cy="0"/>
        </a:xfrm>
      </p:grpSpPr>
      <p:sp>
        <p:nvSpPr>
          <p:cNvPr id="257" name="Google Shape;257;p36"/>
          <p:cNvSpPr/>
          <p:nvPr/>
        </p:nvSpPr>
        <p:spPr>
          <a:xfrm>
            <a:off x="376778" y="1138427"/>
            <a:ext cx="9120613" cy="5400978"/>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8" name="Google Shape;258;p36"/>
          <p:cNvSpPr/>
          <p:nvPr/>
        </p:nvSpPr>
        <p:spPr>
          <a:xfrm>
            <a:off x="1478280" y="5719571"/>
            <a:ext cx="1207135" cy="334010"/>
          </a:xfrm>
          <a:custGeom>
            <a:avLst/>
            <a:gdLst/>
            <a:ahLst/>
            <a:cxnLst/>
            <a:rect l="l" t="t" r="r" b="b"/>
            <a:pathLst>
              <a:path w="1207135" h="334010" extrusionOk="0">
                <a:moveTo>
                  <a:pt x="166878" y="0"/>
                </a:moveTo>
                <a:lnTo>
                  <a:pt x="0" y="166877"/>
                </a:lnTo>
                <a:lnTo>
                  <a:pt x="166878" y="333755"/>
                </a:lnTo>
                <a:lnTo>
                  <a:pt x="166878" y="250316"/>
                </a:lnTo>
                <a:lnTo>
                  <a:pt x="1207008" y="250316"/>
                </a:lnTo>
                <a:lnTo>
                  <a:pt x="1207008" y="83438"/>
                </a:lnTo>
                <a:lnTo>
                  <a:pt x="166878" y="83438"/>
                </a:lnTo>
                <a:lnTo>
                  <a:pt x="166878" y="0"/>
                </a:lnTo>
                <a:close/>
              </a:path>
            </a:pathLst>
          </a:custGeom>
          <a:solidFill>
            <a:srgbClr val="396B9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9" name="Google Shape;259;p36"/>
          <p:cNvSpPr txBox="1"/>
          <p:nvPr/>
        </p:nvSpPr>
        <p:spPr>
          <a:xfrm>
            <a:off x="2686050" y="3408426"/>
            <a:ext cx="4937760" cy="2279470"/>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8100" rIns="0" bIns="0" anchor="t" anchorCtr="0">
            <a:spAutoFit/>
          </a:bodyPr>
          <a:lstStyle/>
          <a:p>
            <a:pPr marL="137160" marR="0" lvl="0" indent="0" algn="l" rtl="0">
              <a:lnSpc>
                <a:spcPct val="100000"/>
              </a:lnSpc>
              <a:spcBef>
                <a:spcPts val="0"/>
              </a:spcBef>
              <a:spcAft>
                <a:spcPts val="0"/>
              </a:spcAft>
              <a:buNone/>
            </a:pPr>
            <a:r>
              <a:rPr lang="en-US" sz="1600" b="1">
                <a:solidFill>
                  <a:schemeClr val="dk1"/>
                </a:solidFill>
                <a:latin typeface="Source Sans Pro"/>
                <a:ea typeface="Source Sans Pro"/>
                <a:cs typeface="Source Sans Pro"/>
                <a:sym typeface="Source Sans Pro"/>
              </a:rPr>
              <a:t>My Applications</a:t>
            </a:r>
            <a:endParaRPr sz="1600">
              <a:solidFill>
                <a:schemeClr val="dk1"/>
              </a:solidFill>
              <a:latin typeface="Source Sans Pro"/>
              <a:ea typeface="Source Sans Pro"/>
              <a:cs typeface="Source Sans Pro"/>
              <a:sym typeface="Source Sans Pro"/>
            </a:endParaRPr>
          </a:p>
          <a:p>
            <a:pPr marL="137160" marR="468630" lvl="0" indent="0" algn="l" rtl="0">
              <a:lnSpc>
                <a:spcPct val="100000"/>
              </a:lnSpc>
              <a:spcBef>
                <a:spcPts val="600"/>
              </a:spcBef>
              <a:spcAft>
                <a:spcPts val="0"/>
              </a:spcAft>
              <a:buNone/>
            </a:pPr>
            <a:r>
              <a:rPr lang="en-US" sz="1600" b="1">
                <a:solidFill>
                  <a:schemeClr val="dk1"/>
                </a:solidFill>
                <a:latin typeface="Source Sans Pro"/>
                <a:ea typeface="Source Sans Pro"/>
                <a:cs typeface="Source Sans Pro"/>
                <a:sym typeface="Source Sans Pro"/>
              </a:rPr>
              <a:t>Program Choices – </a:t>
            </a:r>
            <a:r>
              <a:rPr lang="en-US" sz="1600">
                <a:solidFill>
                  <a:schemeClr val="dk1"/>
                </a:solidFill>
                <a:latin typeface="Source Sans Pro"/>
                <a:ea typeface="Source Sans Pro"/>
                <a:cs typeface="Source Sans Pro"/>
                <a:sym typeface="Source Sans Pro"/>
              </a:rPr>
              <a:t>select or update your program  choices in this section</a:t>
            </a:r>
            <a:endParaRPr sz="1600">
              <a:solidFill>
                <a:schemeClr val="dk1"/>
              </a:solidFill>
              <a:latin typeface="Source Sans Pro"/>
              <a:ea typeface="Source Sans Pro"/>
              <a:cs typeface="Source Sans Pro"/>
              <a:sym typeface="Source Sans Pro"/>
            </a:endParaRPr>
          </a:p>
          <a:p>
            <a:pPr marL="137160" marR="215900" lvl="0" indent="0" algn="l" rtl="0">
              <a:lnSpc>
                <a:spcPct val="100000"/>
              </a:lnSpc>
              <a:spcBef>
                <a:spcPts val="600"/>
              </a:spcBef>
              <a:spcAft>
                <a:spcPts val="0"/>
              </a:spcAft>
              <a:buNone/>
            </a:pPr>
            <a:r>
              <a:rPr lang="en-US" sz="1600" b="1">
                <a:solidFill>
                  <a:schemeClr val="dk1"/>
                </a:solidFill>
                <a:latin typeface="Source Sans Pro"/>
                <a:ea typeface="Source Sans Pro"/>
                <a:cs typeface="Source Sans Pro"/>
                <a:sym typeface="Source Sans Pro"/>
              </a:rPr>
              <a:t>Basis of Admission – </a:t>
            </a:r>
            <a:r>
              <a:rPr lang="en-US" sz="1600">
                <a:solidFill>
                  <a:schemeClr val="dk1"/>
                </a:solidFill>
                <a:latin typeface="Source Sans Pro"/>
                <a:ea typeface="Source Sans Pro"/>
                <a:cs typeface="Source Sans Pro"/>
                <a:sym typeface="Source Sans Pro"/>
              </a:rPr>
              <a:t>identify if you are / will be a high  school graduate or enrolled in a high school course</a:t>
            </a:r>
            <a:endParaRPr sz="1600">
              <a:solidFill>
                <a:schemeClr val="dk1"/>
              </a:solidFill>
              <a:latin typeface="Source Sans Pro"/>
              <a:ea typeface="Source Sans Pro"/>
              <a:cs typeface="Source Sans Pro"/>
              <a:sym typeface="Source Sans Pro"/>
            </a:endParaRPr>
          </a:p>
          <a:p>
            <a:pPr marL="137160" marR="0" lvl="0" indent="0" algn="l" rtl="0">
              <a:lnSpc>
                <a:spcPct val="100000"/>
              </a:lnSpc>
              <a:spcBef>
                <a:spcPts val="605"/>
              </a:spcBef>
              <a:spcAft>
                <a:spcPts val="0"/>
              </a:spcAft>
              <a:buNone/>
            </a:pPr>
            <a:r>
              <a:rPr lang="en-US" sz="1600" b="1">
                <a:solidFill>
                  <a:schemeClr val="dk1"/>
                </a:solidFill>
                <a:latin typeface="Source Sans Pro"/>
                <a:ea typeface="Source Sans Pro"/>
                <a:cs typeface="Source Sans Pro"/>
                <a:sym typeface="Source Sans Pro"/>
              </a:rPr>
              <a:t>Payment Summary – </a:t>
            </a:r>
            <a:r>
              <a:rPr lang="en-US" sz="1600">
                <a:solidFill>
                  <a:schemeClr val="dk1"/>
                </a:solidFill>
                <a:latin typeface="Source Sans Pro"/>
                <a:ea typeface="Source Sans Pro"/>
                <a:cs typeface="Source Sans Pro"/>
                <a:sym typeface="Source Sans Pro"/>
              </a:rPr>
              <a:t>listing of fees requiring payment</a:t>
            </a:r>
            <a:endParaRPr sz="1600">
              <a:solidFill>
                <a:schemeClr val="dk1"/>
              </a:solidFill>
              <a:latin typeface="Source Sans Pro"/>
              <a:ea typeface="Source Sans Pro"/>
              <a:cs typeface="Source Sans Pro"/>
              <a:sym typeface="Source Sans Pro"/>
            </a:endParaRPr>
          </a:p>
        </p:txBody>
      </p:sp>
      <p:sp>
        <p:nvSpPr>
          <p:cNvPr id="260" name="Google Shape;260;p36"/>
          <p:cNvSpPr/>
          <p:nvPr/>
        </p:nvSpPr>
        <p:spPr>
          <a:xfrm>
            <a:off x="404813" y="4654549"/>
            <a:ext cx="2227271" cy="277484"/>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1" name="Google Shape;261;p36"/>
          <p:cNvSpPr txBox="1"/>
          <p:nvPr/>
        </p:nvSpPr>
        <p:spPr>
          <a:xfrm>
            <a:off x="2686050" y="5510021"/>
            <a:ext cx="4238625" cy="754380"/>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9375" rIns="0" bIns="0" anchor="t" anchorCtr="0">
            <a:spAutoFit/>
          </a:bodyPr>
          <a:lstStyle/>
          <a:p>
            <a:pPr marL="137160" marR="0" lvl="0" indent="0" algn="l" rtl="0">
              <a:lnSpc>
                <a:spcPct val="100000"/>
              </a:lnSpc>
              <a:spcBef>
                <a:spcPts val="0"/>
              </a:spcBef>
              <a:spcAft>
                <a:spcPts val="0"/>
              </a:spcAft>
              <a:buNone/>
            </a:pPr>
            <a:r>
              <a:rPr lang="en-US" sz="1600" b="1">
                <a:solidFill>
                  <a:schemeClr val="dk1"/>
                </a:solidFill>
                <a:latin typeface="Source Sans Pro"/>
                <a:ea typeface="Source Sans Pro"/>
                <a:cs typeface="Source Sans Pro"/>
                <a:sym typeface="Source Sans Pro"/>
              </a:rPr>
              <a:t>Activity History</a:t>
            </a:r>
            <a:endParaRPr sz="1600">
              <a:solidFill>
                <a:schemeClr val="dk1"/>
              </a:solidFill>
              <a:latin typeface="Source Sans Pro"/>
              <a:ea typeface="Source Sans Pro"/>
              <a:cs typeface="Source Sans Pro"/>
              <a:sym typeface="Source Sans Pro"/>
            </a:endParaRPr>
          </a:p>
          <a:p>
            <a:pPr marL="137160" marR="0" lvl="0" indent="0" algn="l" rtl="0">
              <a:lnSpc>
                <a:spcPct val="100000"/>
              </a:lnSpc>
              <a:spcBef>
                <a:spcPts val="600"/>
              </a:spcBef>
              <a:spcAft>
                <a:spcPts val="0"/>
              </a:spcAft>
              <a:buNone/>
            </a:pPr>
            <a:r>
              <a:rPr lang="en-US" sz="1600">
                <a:solidFill>
                  <a:schemeClr val="dk1"/>
                </a:solidFill>
                <a:latin typeface="Source Sans Pro"/>
                <a:ea typeface="Source Sans Pro"/>
                <a:cs typeface="Source Sans Pro"/>
                <a:sym typeface="Source Sans Pro"/>
              </a:rPr>
              <a:t>Summary of application’s day-to-day activities</a:t>
            </a:r>
            <a:endParaRPr sz="1600">
              <a:solidFill>
                <a:schemeClr val="dk1"/>
              </a:solidFill>
              <a:latin typeface="Source Sans Pro"/>
              <a:ea typeface="Source Sans Pro"/>
              <a:cs typeface="Source Sans Pro"/>
              <a:sym typeface="Source Sans Pro"/>
            </a:endParaRPr>
          </a:p>
        </p:txBody>
      </p:sp>
      <p:sp>
        <p:nvSpPr>
          <p:cNvPr id="262" name="Google Shape;262;p36"/>
          <p:cNvSpPr txBox="1">
            <a:spLocks noGrp="1"/>
          </p:cNvSpPr>
          <p:nvPr>
            <p:ph type="title"/>
          </p:nvPr>
        </p:nvSpPr>
        <p:spPr>
          <a:xfrm>
            <a:off x="439925" y="255275"/>
            <a:ext cx="5489100" cy="8262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Applicant Dashboard</a:t>
            </a:r>
            <a:endParaRPr/>
          </a:p>
          <a:p>
            <a:pPr marL="12700" lvl="0" indent="0" algn="l" rtl="0">
              <a:lnSpc>
                <a:spcPct val="100000"/>
              </a:lnSpc>
              <a:spcBef>
                <a:spcPts val="100"/>
              </a:spcBef>
              <a:spcAft>
                <a:spcPts val="0"/>
              </a:spcAft>
              <a:buNone/>
            </a:pPr>
            <a:r>
              <a:rPr lang="en-US" sz="2000" b="1">
                <a:solidFill>
                  <a:srgbClr val="000000"/>
                </a:solidFill>
                <a:latin typeface="Source Sans Pro"/>
                <a:ea typeface="Source Sans Pro"/>
                <a:cs typeface="Source Sans Pro"/>
                <a:sym typeface="Source Sans Pro"/>
              </a:rPr>
              <a:t>My</a:t>
            </a:r>
            <a:r>
              <a:rPr lang="en-US" sz="2000" b="0">
                <a:solidFill>
                  <a:srgbClr val="000000"/>
                </a:solidFill>
                <a:latin typeface="Source Sans Pro"/>
                <a:ea typeface="Source Sans Pro"/>
                <a:cs typeface="Source Sans Pro"/>
                <a:sym typeface="Source Sans Pro"/>
              </a:rPr>
              <a:t> </a:t>
            </a:r>
            <a:r>
              <a:rPr lang="en-US" sz="2000" b="1">
                <a:solidFill>
                  <a:srgbClr val="000000"/>
                </a:solidFill>
                <a:latin typeface="Source Sans Pro"/>
                <a:ea typeface="Source Sans Pro"/>
                <a:cs typeface="Source Sans Pro"/>
                <a:sym typeface="Source Sans Pro"/>
              </a:rPr>
              <a:t>Applications</a:t>
            </a:r>
            <a:endParaRPr sz="2000">
              <a:latin typeface="Source Sans Pro"/>
              <a:ea typeface="Source Sans Pro"/>
              <a:cs typeface="Source Sans Pro"/>
              <a:sym typeface="Source Sans Pro"/>
            </a:endParaRPr>
          </a:p>
        </p:txBody>
      </p:sp>
      <p:sp>
        <p:nvSpPr>
          <p:cNvPr id="263" name="Google Shape;263;p36"/>
          <p:cNvSpPr/>
          <p:nvPr/>
        </p:nvSpPr>
        <p:spPr>
          <a:xfrm>
            <a:off x="1478280" y="4354067"/>
            <a:ext cx="1207135" cy="334010"/>
          </a:xfrm>
          <a:custGeom>
            <a:avLst/>
            <a:gdLst/>
            <a:ahLst/>
            <a:cxnLst/>
            <a:rect l="l" t="t" r="r" b="b"/>
            <a:pathLst>
              <a:path w="1207135" h="334010" extrusionOk="0">
                <a:moveTo>
                  <a:pt x="166878" y="0"/>
                </a:moveTo>
                <a:lnTo>
                  <a:pt x="0" y="166877"/>
                </a:lnTo>
                <a:lnTo>
                  <a:pt x="166878" y="333755"/>
                </a:lnTo>
                <a:lnTo>
                  <a:pt x="166878" y="250316"/>
                </a:lnTo>
                <a:lnTo>
                  <a:pt x="1207008" y="250316"/>
                </a:lnTo>
                <a:lnTo>
                  <a:pt x="1207008" y="83438"/>
                </a:lnTo>
                <a:lnTo>
                  <a:pt x="166878" y="83438"/>
                </a:lnTo>
                <a:lnTo>
                  <a:pt x="166878" y="0"/>
                </a:lnTo>
                <a:close/>
              </a:path>
            </a:pathLst>
          </a:custGeom>
          <a:solidFill>
            <a:srgbClr val="396B9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Shape 267"/>
        <p:cNvGrpSpPr/>
        <p:nvPr/>
      </p:nvGrpSpPr>
      <p:grpSpPr>
        <a:xfrm>
          <a:off x="0" y="0"/>
          <a:ext cx="0" cy="0"/>
          <a:chOff x="0" y="0"/>
          <a:chExt cx="0" cy="0"/>
        </a:xfrm>
      </p:grpSpPr>
      <p:sp>
        <p:nvSpPr>
          <p:cNvPr id="268" name="Google Shape;268;p37"/>
          <p:cNvSpPr txBox="1">
            <a:spLocks noGrp="1"/>
          </p:cNvSpPr>
          <p:nvPr>
            <p:ph type="title"/>
          </p:nvPr>
        </p:nvSpPr>
        <p:spPr>
          <a:xfrm>
            <a:off x="439924" y="255275"/>
            <a:ext cx="5711700" cy="5055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Personal Information</a:t>
            </a:r>
            <a:endParaRPr/>
          </a:p>
        </p:txBody>
      </p:sp>
      <p:sp>
        <p:nvSpPr>
          <p:cNvPr id="269" name="Google Shape;269;p37"/>
          <p:cNvSpPr/>
          <p:nvPr/>
        </p:nvSpPr>
        <p:spPr>
          <a:xfrm>
            <a:off x="374450" y="930069"/>
            <a:ext cx="7759116" cy="5508155"/>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0" name="Google Shape;270;p37"/>
          <p:cNvSpPr txBox="1"/>
          <p:nvPr/>
        </p:nvSpPr>
        <p:spPr>
          <a:xfrm>
            <a:off x="6329934" y="3734561"/>
            <a:ext cx="4057015" cy="754380"/>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8100" rIns="0" bIns="0" anchor="t" anchorCtr="0">
            <a:spAutoFit/>
          </a:bodyPr>
          <a:lstStyle/>
          <a:p>
            <a:pPr marL="136525" marR="0" lvl="0" indent="0" algn="l" rtl="0">
              <a:lnSpc>
                <a:spcPct val="100000"/>
              </a:lnSpc>
              <a:spcBef>
                <a:spcPts val="0"/>
              </a:spcBef>
              <a:spcAft>
                <a:spcPts val="0"/>
              </a:spcAft>
              <a:buNone/>
            </a:pPr>
            <a:r>
              <a:rPr lang="en-US" sz="1600">
                <a:solidFill>
                  <a:schemeClr val="dk1"/>
                </a:solidFill>
                <a:latin typeface="Source Sans Pro"/>
                <a:ea typeface="Source Sans Pro"/>
                <a:cs typeface="Source Sans Pro"/>
                <a:sym typeface="Source Sans Pro"/>
              </a:rPr>
              <a:t>Complete all required fields (marked with *).</a:t>
            </a:r>
            <a:endParaRPr sz="1600">
              <a:solidFill>
                <a:schemeClr val="dk1"/>
              </a:solidFill>
              <a:latin typeface="Source Sans Pro"/>
              <a:ea typeface="Source Sans Pro"/>
              <a:cs typeface="Source Sans Pro"/>
              <a:sym typeface="Source Sans Pro"/>
            </a:endParaRPr>
          </a:p>
          <a:p>
            <a:pPr marL="136525" marR="0" lvl="0" indent="0" algn="l" rtl="0">
              <a:lnSpc>
                <a:spcPct val="100000"/>
              </a:lnSpc>
              <a:spcBef>
                <a:spcPts val="600"/>
              </a:spcBef>
              <a:spcAft>
                <a:spcPts val="0"/>
              </a:spcAft>
              <a:buNone/>
            </a:pPr>
            <a:r>
              <a:rPr lang="en-US" sz="1600">
                <a:solidFill>
                  <a:schemeClr val="dk1"/>
                </a:solidFill>
                <a:latin typeface="Source Sans Pro"/>
                <a:ea typeface="Source Sans Pro"/>
                <a:cs typeface="Source Sans Pro"/>
                <a:sym typeface="Source Sans Pro"/>
              </a:rPr>
              <a:t>Click </a:t>
            </a:r>
            <a:r>
              <a:rPr lang="en-US" sz="1600" b="1">
                <a:solidFill>
                  <a:schemeClr val="dk1"/>
                </a:solidFill>
                <a:latin typeface="Source Sans Pro"/>
                <a:ea typeface="Source Sans Pro"/>
                <a:cs typeface="Source Sans Pro"/>
                <a:sym typeface="Source Sans Pro"/>
              </a:rPr>
              <a:t>Save and Continue to Next Step</a:t>
            </a:r>
            <a:r>
              <a:rPr lang="en-US" sz="1600">
                <a:solidFill>
                  <a:schemeClr val="dk1"/>
                </a:solidFill>
                <a:latin typeface="Source Sans Pro"/>
                <a:ea typeface="Source Sans Pro"/>
                <a:cs typeface="Source Sans Pro"/>
                <a:sym typeface="Source Sans Pro"/>
              </a:rPr>
              <a:t>.</a:t>
            </a:r>
            <a:endParaRPr sz="1600">
              <a:solidFill>
                <a:schemeClr val="dk1"/>
              </a:solidFill>
              <a:latin typeface="Source Sans Pro"/>
              <a:ea typeface="Source Sans Pro"/>
              <a:cs typeface="Source Sans Pro"/>
              <a:sym typeface="Source Sans Pro"/>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Shape 274"/>
        <p:cNvGrpSpPr/>
        <p:nvPr/>
      </p:nvGrpSpPr>
      <p:grpSpPr>
        <a:xfrm>
          <a:off x="0" y="0"/>
          <a:ext cx="0" cy="0"/>
          <a:chOff x="0" y="0"/>
          <a:chExt cx="0" cy="0"/>
        </a:xfrm>
      </p:grpSpPr>
      <p:sp>
        <p:nvSpPr>
          <p:cNvPr id="275" name="Google Shape;275;p38"/>
          <p:cNvSpPr/>
          <p:nvPr/>
        </p:nvSpPr>
        <p:spPr>
          <a:xfrm>
            <a:off x="369373" y="1245673"/>
            <a:ext cx="9576644" cy="5402455"/>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6" name="Google Shape;276;p38"/>
          <p:cNvSpPr/>
          <p:nvPr/>
        </p:nvSpPr>
        <p:spPr>
          <a:xfrm>
            <a:off x="5606796" y="4533900"/>
            <a:ext cx="1207135" cy="334010"/>
          </a:xfrm>
          <a:custGeom>
            <a:avLst/>
            <a:gdLst/>
            <a:ahLst/>
            <a:cxnLst/>
            <a:rect l="l" t="t" r="r" b="b"/>
            <a:pathLst>
              <a:path w="1207134" h="334010" extrusionOk="0">
                <a:moveTo>
                  <a:pt x="166878" y="0"/>
                </a:moveTo>
                <a:lnTo>
                  <a:pt x="0" y="166878"/>
                </a:lnTo>
                <a:lnTo>
                  <a:pt x="166878" y="333756"/>
                </a:lnTo>
                <a:lnTo>
                  <a:pt x="166878" y="250317"/>
                </a:lnTo>
                <a:lnTo>
                  <a:pt x="1207008" y="250317"/>
                </a:lnTo>
                <a:lnTo>
                  <a:pt x="1207008" y="83439"/>
                </a:lnTo>
                <a:lnTo>
                  <a:pt x="166878" y="83439"/>
                </a:lnTo>
                <a:lnTo>
                  <a:pt x="166878" y="0"/>
                </a:lnTo>
                <a:close/>
              </a:path>
            </a:pathLst>
          </a:custGeom>
          <a:solidFill>
            <a:srgbClr val="396B9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7" name="Google Shape;277;p38"/>
          <p:cNvSpPr txBox="1"/>
          <p:nvPr/>
        </p:nvSpPr>
        <p:spPr>
          <a:xfrm>
            <a:off x="6302502" y="4470653"/>
            <a:ext cx="3241675" cy="1388201"/>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9375" rIns="0" bIns="0" anchor="t" anchorCtr="0">
            <a:spAutoFit/>
          </a:bodyPr>
          <a:lstStyle/>
          <a:p>
            <a:pPr marL="136525" marR="280035" lvl="0" indent="0" algn="l" rtl="0">
              <a:lnSpc>
                <a:spcPct val="100000"/>
              </a:lnSpc>
              <a:spcBef>
                <a:spcPts val="0"/>
              </a:spcBef>
              <a:spcAft>
                <a:spcPts val="0"/>
              </a:spcAft>
              <a:buNone/>
            </a:pPr>
            <a:r>
              <a:rPr lang="en-US" sz="1600">
                <a:solidFill>
                  <a:schemeClr val="dk1"/>
                </a:solidFill>
                <a:latin typeface="Source Sans Pro"/>
                <a:ea typeface="Source Sans Pro"/>
                <a:cs typeface="Source Sans Pro"/>
                <a:sym typeface="Source Sans Pro"/>
              </a:rPr>
              <a:t>Start typing your mailing address  and select it from the list.</a:t>
            </a:r>
            <a:endParaRPr/>
          </a:p>
          <a:p>
            <a:pPr marL="136525" marR="0" lvl="0" indent="0" algn="l" rtl="0">
              <a:lnSpc>
                <a:spcPct val="100000"/>
              </a:lnSpc>
              <a:spcBef>
                <a:spcPts val="600"/>
              </a:spcBef>
              <a:spcAft>
                <a:spcPts val="0"/>
              </a:spcAft>
              <a:buNone/>
            </a:pPr>
            <a:r>
              <a:rPr lang="en-US" sz="1600">
                <a:solidFill>
                  <a:schemeClr val="dk1"/>
                </a:solidFill>
                <a:latin typeface="Source Sans Pro"/>
                <a:ea typeface="Source Sans Pro"/>
                <a:cs typeface="Source Sans Pro"/>
                <a:sym typeface="Source Sans Pro"/>
              </a:rPr>
              <a:t>If your address isn’t in the list, you</a:t>
            </a:r>
            <a:endParaRPr sz="1600">
              <a:solidFill>
                <a:schemeClr val="dk1"/>
              </a:solidFill>
              <a:latin typeface="Source Sans Pro"/>
              <a:ea typeface="Source Sans Pro"/>
              <a:cs typeface="Source Sans Pro"/>
              <a:sym typeface="Source Sans Pro"/>
            </a:endParaRPr>
          </a:p>
          <a:p>
            <a:pPr marL="136525" marR="0" lvl="0" indent="0" algn="l" rtl="0">
              <a:lnSpc>
                <a:spcPct val="100000"/>
              </a:lnSpc>
              <a:spcBef>
                <a:spcPts val="5"/>
              </a:spcBef>
              <a:spcAft>
                <a:spcPts val="0"/>
              </a:spcAft>
              <a:buNone/>
            </a:pPr>
            <a:r>
              <a:rPr lang="en-US" sz="1600">
                <a:solidFill>
                  <a:schemeClr val="dk1"/>
                </a:solidFill>
                <a:latin typeface="Source Sans Pro"/>
                <a:ea typeface="Source Sans Pro"/>
                <a:cs typeface="Source Sans Pro"/>
                <a:sym typeface="Source Sans Pro"/>
              </a:rPr>
              <a:t>can enter it manually.</a:t>
            </a:r>
            <a:endParaRPr sz="1600">
              <a:solidFill>
                <a:schemeClr val="dk1"/>
              </a:solidFill>
              <a:latin typeface="Source Sans Pro"/>
              <a:ea typeface="Source Sans Pro"/>
              <a:cs typeface="Source Sans Pro"/>
              <a:sym typeface="Source Sans Pro"/>
            </a:endParaRPr>
          </a:p>
        </p:txBody>
      </p:sp>
      <p:sp>
        <p:nvSpPr>
          <p:cNvPr id="278" name="Google Shape;278;p38"/>
          <p:cNvSpPr txBox="1">
            <a:spLocks noGrp="1"/>
          </p:cNvSpPr>
          <p:nvPr>
            <p:ph type="title"/>
          </p:nvPr>
        </p:nvSpPr>
        <p:spPr>
          <a:xfrm>
            <a:off x="439924" y="255275"/>
            <a:ext cx="5670000" cy="8262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Contact Information</a:t>
            </a:r>
            <a:endParaRPr/>
          </a:p>
          <a:p>
            <a:pPr marL="12700" lvl="0" indent="0" algn="l" rtl="0">
              <a:lnSpc>
                <a:spcPct val="100000"/>
              </a:lnSpc>
              <a:spcBef>
                <a:spcPts val="100"/>
              </a:spcBef>
              <a:spcAft>
                <a:spcPts val="0"/>
              </a:spcAft>
              <a:buNone/>
            </a:pPr>
            <a:r>
              <a:rPr lang="en-US" sz="2000" b="1">
                <a:solidFill>
                  <a:srgbClr val="000000"/>
                </a:solidFill>
                <a:latin typeface="Source Sans Pro"/>
                <a:ea typeface="Source Sans Pro"/>
                <a:cs typeface="Source Sans Pro"/>
                <a:sym typeface="Source Sans Pro"/>
              </a:rPr>
              <a:t>Mailing</a:t>
            </a:r>
            <a:r>
              <a:rPr lang="en-US" sz="2000" b="0">
                <a:solidFill>
                  <a:srgbClr val="000000"/>
                </a:solidFill>
                <a:latin typeface="Source Sans Pro"/>
                <a:ea typeface="Source Sans Pro"/>
                <a:cs typeface="Source Sans Pro"/>
                <a:sym typeface="Source Sans Pro"/>
              </a:rPr>
              <a:t> </a:t>
            </a:r>
            <a:r>
              <a:rPr lang="en-US" sz="2000" b="1">
                <a:solidFill>
                  <a:srgbClr val="000000"/>
                </a:solidFill>
                <a:latin typeface="Source Sans Pro"/>
                <a:ea typeface="Source Sans Pro"/>
                <a:cs typeface="Source Sans Pro"/>
                <a:sym typeface="Source Sans Pro"/>
              </a:rPr>
              <a:t>Address</a:t>
            </a:r>
            <a:endParaRPr sz="2000">
              <a:latin typeface="Source Sans Pro"/>
              <a:ea typeface="Source Sans Pro"/>
              <a:cs typeface="Source Sans Pro"/>
              <a:sym typeface="Source Sans Pro"/>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Shape 282"/>
        <p:cNvGrpSpPr/>
        <p:nvPr/>
      </p:nvGrpSpPr>
      <p:grpSpPr>
        <a:xfrm>
          <a:off x="0" y="0"/>
          <a:ext cx="0" cy="0"/>
          <a:chOff x="0" y="0"/>
          <a:chExt cx="0" cy="0"/>
        </a:xfrm>
      </p:grpSpPr>
      <p:sp>
        <p:nvSpPr>
          <p:cNvPr id="283" name="Google Shape;283;p39"/>
          <p:cNvSpPr/>
          <p:nvPr/>
        </p:nvSpPr>
        <p:spPr>
          <a:xfrm>
            <a:off x="378375" y="825984"/>
            <a:ext cx="7291124" cy="5708950"/>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4" name="Google Shape;284;p39"/>
          <p:cNvSpPr txBox="1">
            <a:spLocks noGrp="1"/>
          </p:cNvSpPr>
          <p:nvPr>
            <p:ph type="title"/>
          </p:nvPr>
        </p:nvSpPr>
        <p:spPr>
          <a:xfrm>
            <a:off x="439925" y="255275"/>
            <a:ext cx="5252400" cy="5055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Contact Information</a:t>
            </a:r>
            <a:endParaRPr/>
          </a:p>
        </p:txBody>
      </p:sp>
      <p:sp>
        <p:nvSpPr>
          <p:cNvPr id="285" name="Google Shape;285;p39"/>
          <p:cNvSpPr txBox="1"/>
          <p:nvPr/>
        </p:nvSpPr>
        <p:spPr>
          <a:xfrm>
            <a:off x="7706106" y="2234945"/>
            <a:ext cx="2950845" cy="431800"/>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8725" rIns="0" bIns="0" anchor="t" anchorCtr="0">
            <a:spAutoFit/>
          </a:bodyPr>
          <a:lstStyle/>
          <a:p>
            <a:pPr marL="137160" marR="0" lvl="0" indent="0" algn="l" rtl="0">
              <a:lnSpc>
                <a:spcPct val="100000"/>
              </a:lnSpc>
              <a:spcBef>
                <a:spcPts val="0"/>
              </a:spcBef>
              <a:spcAft>
                <a:spcPts val="0"/>
              </a:spcAft>
              <a:buNone/>
            </a:pPr>
            <a:r>
              <a:rPr lang="en-US" sz="1600">
                <a:solidFill>
                  <a:schemeClr val="dk1"/>
                </a:solidFill>
                <a:latin typeface="Source Sans Pro"/>
                <a:ea typeface="Source Sans Pro"/>
                <a:cs typeface="Source Sans Pro"/>
                <a:sym typeface="Source Sans Pro"/>
              </a:rPr>
              <a:t>Complete the remaining fields.</a:t>
            </a:r>
            <a:endParaRPr sz="1600">
              <a:solidFill>
                <a:schemeClr val="dk1"/>
              </a:solidFill>
              <a:latin typeface="Source Sans Pro"/>
              <a:ea typeface="Source Sans Pro"/>
              <a:cs typeface="Source Sans Pro"/>
              <a:sym typeface="Source Sans Pro"/>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Shape 289"/>
        <p:cNvGrpSpPr/>
        <p:nvPr/>
      </p:nvGrpSpPr>
      <p:grpSpPr>
        <a:xfrm>
          <a:off x="0" y="0"/>
          <a:ext cx="0" cy="0"/>
          <a:chOff x="0" y="0"/>
          <a:chExt cx="0" cy="0"/>
        </a:xfrm>
      </p:grpSpPr>
      <p:sp>
        <p:nvSpPr>
          <p:cNvPr id="290" name="Google Shape;290;p40"/>
          <p:cNvSpPr/>
          <p:nvPr/>
        </p:nvSpPr>
        <p:spPr>
          <a:xfrm>
            <a:off x="1015986" y="1387846"/>
            <a:ext cx="4898209" cy="4655446"/>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1" name="Google Shape;291;p40"/>
          <p:cNvSpPr/>
          <p:nvPr/>
        </p:nvSpPr>
        <p:spPr>
          <a:xfrm>
            <a:off x="4110228" y="5103876"/>
            <a:ext cx="1209040" cy="334010"/>
          </a:xfrm>
          <a:custGeom>
            <a:avLst/>
            <a:gdLst/>
            <a:ahLst/>
            <a:cxnLst/>
            <a:rect l="l" t="t" r="r" b="b"/>
            <a:pathLst>
              <a:path w="1209039" h="334010" extrusionOk="0">
                <a:moveTo>
                  <a:pt x="166878" y="0"/>
                </a:moveTo>
                <a:lnTo>
                  <a:pt x="0" y="166878"/>
                </a:lnTo>
                <a:lnTo>
                  <a:pt x="166878" y="333756"/>
                </a:lnTo>
                <a:lnTo>
                  <a:pt x="166878" y="250317"/>
                </a:lnTo>
                <a:lnTo>
                  <a:pt x="1208532" y="250317"/>
                </a:lnTo>
                <a:lnTo>
                  <a:pt x="1208532" y="83439"/>
                </a:lnTo>
                <a:lnTo>
                  <a:pt x="166878" y="83439"/>
                </a:lnTo>
                <a:lnTo>
                  <a:pt x="166878" y="0"/>
                </a:lnTo>
                <a:close/>
              </a:path>
            </a:pathLst>
          </a:custGeom>
          <a:solidFill>
            <a:srgbClr val="396B9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2" name="Google Shape;292;p40"/>
          <p:cNvSpPr txBox="1"/>
          <p:nvPr/>
        </p:nvSpPr>
        <p:spPr>
          <a:xfrm>
            <a:off x="4885182" y="4755641"/>
            <a:ext cx="3171825" cy="1031875"/>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9375" rIns="0" bIns="0" anchor="t" anchorCtr="0">
            <a:spAutoFit/>
          </a:bodyPr>
          <a:lstStyle/>
          <a:p>
            <a:pPr marL="136525" marR="0" lvl="0" indent="0" algn="l" rtl="0">
              <a:lnSpc>
                <a:spcPct val="119625"/>
              </a:lnSpc>
              <a:spcBef>
                <a:spcPts val="0"/>
              </a:spcBef>
              <a:spcAft>
                <a:spcPts val="0"/>
              </a:spcAft>
              <a:buNone/>
            </a:pPr>
            <a:r>
              <a:rPr lang="en-US" sz="1600">
                <a:solidFill>
                  <a:schemeClr val="dk1"/>
                </a:solidFill>
                <a:latin typeface="Source Sans Pro"/>
                <a:ea typeface="Source Sans Pro"/>
                <a:cs typeface="Source Sans Pro"/>
                <a:sym typeface="Source Sans Pro"/>
              </a:rPr>
              <a:t>Click the checkbox to confirm that</a:t>
            </a:r>
            <a:endParaRPr sz="1600">
              <a:solidFill>
                <a:schemeClr val="dk1"/>
              </a:solidFill>
              <a:latin typeface="Source Sans Pro"/>
              <a:ea typeface="Source Sans Pro"/>
              <a:cs typeface="Source Sans Pro"/>
              <a:sym typeface="Source Sans Pro"/>
            </a:endParaRPr>
          </a:p>
          <a:p>
            <a:pPr marL="136525" marR="0" lvl="0" indent="0" algn="l" rtl="0">
              <a:lnSpc>
                <a:spcPct val="119722"/>
              </a:lnSpc>
              <a:spcBef>
                <a:spcPts val="0"/>
              </a:spcBef>
              <a:spcAft>
                <a:spcPts val="0"/>
              </a:spcAft>
              <a:buNone/>
            </a:pPr>
            <a:r>
              <a:rPr lang="en-US" sz="1800">
                <a:solidFill>
                  <a:schemeClr val="dk1"/>
                </a:solidFill>
                <a:latin typeface="Source Sans Pro"/>
                <a:ea typeface="Source Sans Pro"/>
                <a:cs typeface="Source Sans Pro"/>
                <a:sym typeface="Source Sans Pro"/>
              </a:rPr>
              <a:t>your </a:t>
            </a:r>
            <a:r>
              <a:rPr lang="en-US" sz="1600">
                <a:solidFill>
                  <a:schemeClr val="dk1"/>
                </a:solidFill>
                <a:latin typeface="Source Sans Pro"/>
                <a:ea typeface="Source Sans Pro"/>
                <a:cs typeface="Source Sans Pro"/>
                <a:sym typeface="Source Sans Pro"/>
              </a:rPr>
              <a:t>mailing address is correct.</a:t>
            </a:r>
            <a:endParaRPr sz="1600">
              <a:solidFill>
                <a:schemeClr val="dk1"/>
              </a:solidFill>
              <a:latin typeface="Source Sans Pro"/>
              <a:ea typeface="Source Sans Pro"/>
              <a:cs typeface="Source Sans Pro"/>
              <a:sym typeface="Source Sans Pro"/>
            </a:endParaRPr>
          </a:p>
          <a:p>
            <a:pPr marL="136525" marR="0" lvl="0" indent="0" algn="l" rtl="0">
              <a:lnSpc>
                <a:spcPct val="100000"/>
              </a:lnSpc>
              <a:spcBef>
                <a:spcPts val="610"/>
              </a:spcBef>
              <a:spcAft>
                <a:spcPts val="0"/>
              </a:spcAft>
              <a:buNone/>
            </a:pPr>
            <a:r>
              <a:rPr lang="en-US" sz="1600">
                <a:solidFill>
                  <a:schemeClr val="dk1"/>
                </a:solidFill>
                <a:latin typeface="Source Sans Pro"/>
                <a:ea typeface="Source Sans Pro"/>
                <a:cs typeface="Source Sans Pro"/>
                <a:sym typeface="Source Sans Pro"/>
              </a:rPr>
              <a:t>Click </a:t>
            </a:r>
            <a:r>
              <a:rPr lang="en-US" sz="1600" b="1">
                <a:solidFill>
                  <a:schemeClr val="dk1"/>
                </a:solidFill>
                <a:latin typeface="Source Sans Pro"/>
                <a:ea typeface="Source Sans Pro"/>
                <a:cs typeface="Source Sans Pro"/>
                <a:sym typeface="Source Sans Pro"/>
              </a:rPr>
              <a:t>Save and Continue</a:t>
            </a:r>
            <a:r>
              <a:rPr lang="en-US" sz="1600">
                <a:solidFill>
                  <a:schemeClr val="dk1"/>
                </a:solidFill>
                <a:latin typeface="Source Sans Pro"/>
                <a:ea typeface="Source Sans Pro"/>
                <a:cs typeface="Source Sans Pro"/>
                <a:sym typeface="Source Sans Pro"/>
              </a:rPr>
              <a:t>.</a:t>
            </a:r>
            <a:endParaRPr sz="1600">
              <a:solidFill>
                <a:schemeClr val="dk1"/>
              </a:solidFill>
              <a:latin typeface="Source Sans Pro"/>
              <a:ea typeface="Source Sans Pro"/>
              <a:cs typeface="Source Sans Pro"/>
              <a:sym typeface="Source Sans Pro"/>
            </a:endParaRPr>
          </a:p>
        </p:txBody>
      </p:sp>
      <p:sp>
        <p:nvSpPr>
          <p:cNvPr id="293" name="Google Shape;293;p40"/>
          <p:cNvSpPr txBox="1">
            <a:spLocks noGrp="1"/>
          </p:cNvSpPr>
          <p:nvPr>
            <p:ph type="title"/>
          </p:nvPr>
        </p:nvSpPr>
        <p:spPr>
          <a:xfrm>
            <a:off x="439924" y="255275"/>
            <a:ext cx="5948400" cy="8262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Contact Information</a:t>
            </a:r>
            <a:endParaRPr/>
          </a:p>
          <a:p>
            <a:pPr marL="12700" lvl="0" indent="0" algn="l" rtl="0">
              <a:lnSpc>
                <a:spcPct val="100000"/>
              </a:lnSpc>
              <a:spcBef>
                <a:spcPts val="100"/>
              </a:spcBef>
              <a:spcAft>
                <a:spcPts val="0"/>
              </a:spcAft>
              <a:buNone/>
            </a:pPr>
            <a:r>
              <a:rPr lang="en-US" sz="2000" b="1">
                <a:solidFill>
                  <a:srgbClr val="000000"/>
                </a:solidFill>
                <a:latin typeface="Source Sans Pro"/>
                <a:ea typeface="Source Sans Pro"/>
                <a:cs typeface="Source Sans Pro"/>
                <a:sym typeface="Source Sans Pro"/>
              </a:rPr>
              <a:t>Address</a:t>
            </a:r>
            <a:r>
              <a:rPr lang="en-US" sz="2000" b="0">
                <a:solidFill>
                  <a:srgbClr val="000000"/>
                </a:solidFill>
                <a:latin typeface="Source Sans Pro"/>
                <a:ea typeface="Source Sans Pro"/>
                <a:cs typeface="Source Sans Pro"/>
                <a:sym typeface="Source Sans Pro"/>
              </a:rPr>
              <a:t> </a:t>
            </a:r>
            <a:r>
              <a:rPr lang="en-US" sz="2000" b="1">
                <a:solidFill>
                  <a:srgbClr val="000000"/>
                </a:solidFill>
                <a:latin typeface="Source Sans Pro"/>
                <a:ea typeface="Source Sans Pro"/>
                <a:cs typeface="Source Sans Pro"/>
                <a:sym typeface="Source Sans Pro"/>
              </a:rPr>
              <a:t>Verification</a:t>
            </a:r>
            <a:endParaRPr sz="2000">
              <a:latin typeface="Source Sans Pro"/>
              <a:ea typeface="Source Sans Pro"/>
              <a:cs typeface="Source Sans Pro"/>
              <a:sym typeface="Source Sans Pro"/>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Shape 297"/>
        <p:cNvGrpSpPr/>
        <p:nvPr/>
      </p:nvGrpSpPr>
      <p:grpSpPr>
        <a:xfrm>
          <a:off x="0" y="0"/>
          <a:ext cx="0" cy="0"/>
          <a:chOff x="0" y="0"/>
          <a:chExt cx="0" cy="0"/>
        </a:xfrm>
      </p:grpSpPr>
      <p:sp>
        <p:nvSpPr>
          <p:cNvPr id="298" name="Google Shape;298;p41"/>
          <p:cNvSpPr/>
          <p:nvPr/>
        </p:nvSpPr>
        <p:spPr>
          <a:xfrm>
            <a:off x="386890" y="1011159"/>
            <a:ext cx="10024129" cy="4318728"/>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9" name="Google Shape;299;p41"/>
          <p:cNvSpPr txBox="1">
            <a:spLocks noGrp="1"/>
          </p:cNvSpPr>
          <p:nvPr>
            <p:ph type="title"/>
          </p:nvPr>
        </p:nvSpPr>
        <p:spPr>
          <a:xfrm>
            <a:off x="439924" y="255275"/>
            <a:ext cx="5109600" cy="5055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Authorized Users</a:t>
            </a:r>
            <a:endParaRPr/>
          </a:p>
        </p:txBody>
      </p:sp>
      <p:sp>
        <p:nvSpPr>
          <p:cNvPr id="300" name="Google Shape;300;p41"/>
          <p:cNvSpPr txBox="1"/>
          <p:nvPr/>
        </p:nvSpPr>
        <p:spPr>
          <a:xfrm>
            <a:off x="5549646" y="2369057"/>
            <a:ext cx="6327775" cy="2187137"/>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8100" rIns="0" bIns="0" anchor="t" anchorCtr="0">
            <a:spAutoFit/>
          </a:bodyPr>
          <a:lstStyle/>
          <a:p>
            <a:pPr marL="136525" marR="0" lvl="0" indent="0" algn="l" rtl="0">
              <a:lnSpc>
                <a:spcPct val="100000"/>
              </a:lnSpc>
              <a:spcBef>
                <a:spcPts val="0"/>
              </a:spcBef>
              <a:spcAft>
                <a:spcPts val="0"/>
              </a:spcAft>
              <a:buNone/>
            </a:pPr>
            <a:r>
              <a:rPr lang="en-US" sz="1600" b="1">
                <a:solidFill>
                  <a:schemeClr val="dk1"/>
                </a:solidFill>
                <a:latin typeface="Source Sans Pro"/>
                <a:ea typeface="Source Sans Pro"/>
                <a:cs typeface="Source Sans Pro"/>
                <a:sym typeface="Source Sans Pro"/>
              </a:rPr>
              <a:t>Authorized Users</a:t>
            </a:r>
            <a:endParaRPr sz="1600">
              <a:solidFill>
                <a:schemeClr val="dk1"/>
              </a:solidFill>
              <a:latin typeface="Source Sans Pro"/>
              <a:ea typeface="Source Sans Pro"/>
              <a:cs typeface="Source Sans Pro"/>
              <a:sym typeface="Source Sans Pro"/>
            </a:endParaRPr>
          </a:p>
          <a:p>
            <a:pPr marL="423544" marR="0" lvl="0" indent="-287019" algn="l" rtl="0">
              <a:lnSpc>
                <a:spcPct val="100000"/>
              </a:lnSpc>
              <a:spcBef>
                <a:spcPts val="600"/>
              </a:spcBef>
              <a:spcAft>
                <a:spcPts val="0"/>
              </a:spcAft>
              <a:buClr>
                <a:schemeClr val="dk1"/>
              </a:buClr>
              <a:buSzPts val="1600"/>
              <a:buFont typeface="Arial"/>
              <a:buChar char="•"/>
            </a:pPr>
            <a:r>
              <a:rPr lang="en-US" sz="1600">
                <a:solidFill>
                  <a:schemeClr val="dk1"/>
                </a:solidFill>
                <a:latin typeface="Source Sans Pro"/>
                <a:ea typeface="Source Sans Pro"/>
                <a:cs typeface="Source Sans Pro"/>
                <a:sym typeface="Source Sans Pro"/>
              </a:rPr>
              <a:t>Authorize another individual access to your account / application</a:t>
            </a:r>
            <a:endParaRPr sz="1600">
              <a:solidFill>
                <a:schemeClr val="dk1"/>
              </a:solidFill>
              <a:latin typeface="Source Sans Pro"/>
              <a:ea typeface="Source Sans Pro"/>
              <a:cs typeface="Source Sans Pro"/>
              <a:sym typeface="Source Sans Pro"/>
            </a:endParaRPr>
          </a:p>
          <a:p>
            <a:pPr marL="423544" marR="0" lvl="0" indent="-287019" algn="l" rtl="0">
              <a:lnSpc>
                <a:spcPct val="100000"/>
              </a:lnSpc>
              <a:spcBef>
                <a:spcPts val="605"/>
              </a:spcBef>
              <a:spcAft>
                <a:spcPts val="0"/>
              </a:spcAft>
              <a:buClr>
                <a:schemeClr val="dk1"/>
              </a:buClr>
              <a:buSzPts val="1600"/>
              <a:buFont typeface="Arial"/>
              <a:buChar char="•"/>
            </a:pPr>
            <a:r>
              <a:rPr lang="en-US" sz="1600">
                <a:solidFill>
                  <a:schemeClr val="dk1"/>
                </a:solidFill>
                <a:latin typeface="Source Sans Pro"/>
                <a:ea typeface="Source Sans Pro"/>
                <a:cs typeface="Source Sans Pro"/>
                <a:sym typeface="Source Sans Pro"/>
              </a:rPr>
              <a:t>Maximum of 3 individuals at one time</a:t>
            </a:r>
            <a:endParaRPr sz="1600">
              <a:solidFill>
                <a:schemeClr val="dk1"/>
              </a:solidFill>
              <a:latin typeface="Source Sans Pro"/>
              <a:ea typeface="Source Sans Pro"/>
              <a:cs typeface="Source Sans Pro"/>
              <a:sym typeface="Source Sans Pro"/>
            </a:endParaRPr>
          </a:p>
          <a:p>
            <a:pPr marL="423544" marR="0" lvl="0" indent="-287019" algn="l" rtl="0">
              <a:lnSpc>
                <a:spcPct val="100000"/>
              </a:lnSpc>
              <a:spcBef>
                <a:spcPts val="600"/>
              </a:spcBef>
              <a:spcAft>
                <a:spcPts val="0"/>
              </a:spcAft>
              <a:buClr>
                <a:schemeClr val="dk1"/>
              </a:buClr>
              <a:buSzPts val="1600"/>
              <a:buFont typeface="Arial"/>
              <a:buChar char="•"/>
            </a:pPr>
            <a:r>
              <a:rPr lang="en-US" sz="1600">
                <a:solidFill>
                  <a:schemeClr val="dk1"/>
                </a:solidFill>
                <a:latin typeface="Source Sans Pro"/>
                <a:ea typeface="Source Sans Pro"/>
                <a:cs typeface="Source Sans Pro"/>
                <a:sym typeface="Source Sans Pro"/>
              </a:rPr>
              <a:t>Authorization can be added, changed or revoked at any time</a:t>
            </a:r>
            <a:endParaRPr sz="1600">
              <a:solidFill>
                <a:schemeClr val="dk1"/>
              </a:solidFill>
              <a:latin typeface="Source Sans Pro"/>
              <a:ea typeface="Source Sans Pro"/>
              <a:cs typeface="Source Sans Pro"/>
              <a:sym typeface="Source Sans Pro"/>
            </a:endParaRPr>
          </a:p>
          <a:p>
            <a:pPr marL="423544" marR="0" lvl="0" indent="-287019" algn="l" rtl="0">
              <a:lnSpc>
                <a:spcPct val="100000"/>
              </a:lnSpc>
              <a:spcBef>
                <a:spcPts val="595"/>
              </a:spcBef>
              <a:spcAft>
                <a:spcPts val="0"/>
              </a:spcAft>
              <a:buClr>
                <a:schemeClr val="dk1"/>
              </a:buClr>
              <a:buSzPts val="1600"/>
              <a:buFont typeface="Arial"/>
              <a:buChar char="•"/>
            </a:pPr>
            <a:r>
              <a:rPr lang="en-US" sz="1600">
                <a:solidFill>
                  <a:schemeClr val="dk1"/>
                </a:solidFill>
                <a:latin typeface="Source Sans Pro"/>
                <a:ea typeface="Source Sans Pro"/>
                <a:cs typeface="Source Sans Pro"/>
                <a:sym typeface="Source Sans Pro"/>
              </a:rPr>
              <a:t>All actions made by authorized individuals appear in Activity History</a:t>
            </a:r>
            <a:endParaRPr sz="1600">
              <a:solidFill>
                <a:schemeClr val="dk1"/>
              </a:solidFill>
              <a:latin typeface="Source Sans Pro"/>
              <a:ea typeface="Source Sans Pro"/>
              <a:cs typeface="Source Sans Pro"/>
              <a:sym typeface="Source Sans Pro"/>
            </a:endParaRPr>
          </a:p>
          <a:p>
            <a:pPr marL="423544" marR="0" lvl="0" indent="-287019" algn="l" rtl="0">
              <a:lnSpc>
                <a:spcPct val="100000"/>
              </a:lnSpc>
              <a:spcBef>
                <a:spcPts val="600"/>
              </a:spcBef>
              <a:spcAft>
                <a:spcPts val="0"/>
              </a:spcAft>
              <a:buClr>
                <a:schemeClr val="dk1"/>
              </a:buClr>
              <a:buSzPts val="1600"/>
              <a:buFont typeface="Arial"/>
              <a:buChar char="•"/>
            </a:pPr>
            <a:r>
              <a:rPr lang="en-US" sz="1600">
                <a:solidFill>
                  <a:schemeClr val="dk1"/>
                </a:solidFill>
                <a:latin typeface="Source Sans Pro"/>
                <a:ea typeface="Source Sans Pro"/>
                <a:cs typeface="Source Sans Pro"/>
                <a:sym typeface="Source Sans Pro"/>
              </a:rPr>
              <a:t>Access does not extend to your file at the college(s)</a:t>
            </a:r>
            <a:endParaRPr sz="1600">
              <a:solidFill>
                <a:schemeClr val="dk1"/>
              </a:solidFill>
              <a:latin typeface="Source Sans Pro"/>
              <a:ea typeface="Source Sans Pro"/>
              <a:cs typeface="Source Sans Pro"/>
              <a:sym typeface="Source Sans Pro"/>
            </a:endParaRPr>
          </a:p>
        </p:txBody>
      </p:sp>
      <p:sp>
        <p:nvSpPr>
          <p:cNvPr id="301" name="Google Shape;301;p41"/>
          <p:cNvSpPr/>
          <p:nvPr/>
        </p:nvSpPr>
        <p:spPr>
          <a:xfrm>
            <a:off x="6286500" y="5024628"/>
            <a:ext cx="1209040" cy="334010"/>
          </a:xfrm>
          <a:custGeom>
            <a:avLst/>
            <a:gdLst/>
            <a:ahLst/>
            <a:cxnLst/>
            <a:rect l="l" t="t" r="r" b="b"/>
            <a:pathLst>
              <a:path w="1209040" h="334010" extrusionOk="0">
                <a:moveTo>
                  <a:pt x="166877" y="0"/>
                </a:moveTo>
                <a:lnTo>
                  <a:pt x="0" y="166878"/>
                </a:lnTo>
                <a:lnTo>
                  <a:pt x="166877" y="333756"/>
                </a:lnTo>
                <a:lnTo>
                  <a:pt x="166877" y="250317"/>
                </a:lnTo>
                <a:lnTo>
                  <a:pt x="1208531" y="250317"/>
                </a:lnTo>
                <a:lnTo>
                  <a:pt x="1208531" y="83439"/>
                </a:lnTo>
                <a:lnTo>
                  <a:pt x="166877" y="83439"/>
                </a:lnTo>
                <a:lnTo>
                  <a:pt x="166877" y="0"/>
                </a:lnTo>
                <a:close/>
              </a:path>
            </a:pathLst>
          </a:custGeom>
          <a:solidFill>
            <a:srgbClr val="396B9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2" name="Google Shape;302;p41"/>
          <p:cNvSpPr txBox="1"/>
          <p:nvPr/>
        </p:nvSpPr>
        <p:spPr>
          <a:xfrm>
            <a:off x="6890766" y="4776978"/>
            <a:ext cx="3481070" cy="1064394"/>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8725" rIns="0" bIns="0" anchor="t" anchorCtr="0">
            <a:spAutoFit/>
          </a:bodyPr>
          <a:lstStyle/>
          <a:p>
            <a:pPr marL="137160" marR="369570" lvl="0" indent="0" algn="l" rtl="0">
              <a:lnSpc>
                <a:spcPct val="100000"/>
              </a:lnSpc>
              <a:spcBef>
                <a:spcPts val="0"/>
              </a:spcBef>
              <a:spcAft>
                <a:spcPts val="0"/>
              </a:spcAft>
              <a:buNone/>
            </a:pPr>
            <a:r>
              <a:rPr lang="en-US" sz="1600">
                <a:solidFill>
                  <a:schemeClr val="dk1"/>
                </a:solidFill>
                <a:latin typeface="Source Sans Pro"/>
                <a:ea typeface="Source Sans Pro"/>
                <a:cs typeface="Source Sans Pro"/>
                <a:sym typeface="Source Sans Pro"/>
              </a:rPr>
              <a:t>If you do not wish to give anyone  permission to access your account,  click </a:t>
            </a:r>
            <a:r>
              <a:rPr lang="en-US" sz="1600" b="1">
                <a:solidFill>
                  <a:schemeClr val="dk1"/>
                </a:solidFill>
                <a:latin typeface="Source Sans Pro"/>
                <a:ea typeface="Source Sans Pro"/>
                <a:cs typeface="Source Sans Pro"/>
                <a:sym typeface="Source Sans Pro"/>
              </a:rPr>
              <a:t>No Authorized Users to Add</a:t>
            </a:r>
            <a:r>
              <a:rPr lang="en-US" sz="1600">
                <a:solidFill>
                  <a:schemeClr val="dk1"/>
                </a:solidFill>
                <a:latin typeface="Source Sans Pro"/>
                <a:ea typeface="Source Sans Pro"/>
                <a:cs typeface="Source Sans Pro"/>
                <a:sym typeface="Source Sans Pro"/>
              </a:rPr>
              <a:t>.</a:t>
            </a:r>
            <a:endParaRPr sz="1600">
              <a:solidFill>
                <a:schemeClr val="dk1"/>
              </a:solidFill>
              <a:latin typeface="Source Sans Pro"/>
              <a:ea typeface="Source Sans Pro"/>
              <a:cs typeface="Source Sans Pro"/>
              <a:sym typeface="Source Sans Pro"/>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Shape 306"/>
        <p:cNvGrpSpPr/>
        <p:nvPr/>
      </p:nvGrpSpPr>
      <p:grpSpPr>
        <a:xfrm>
          <a:off x="0" y="0"/>
          <a:ext cx="0" cy="0"/>
          <a:chOff x="0" y="0"/>
          <a:chExt cx="0" cy="0"/>
        </a:xfrm>
      </p:grpSpPr>
      <p:sp>
        <p:nvSpPr>
          <p:cNvPr id="307" name="Google Shape;307;p42"/>
          <p:cNvSpPr/>
          <p:nvPr/>
        </p:nvSpPr>
        <p:spPr>
          <a:xfrm>
            <a:off x="378323" y="1146995"/>
            <a:ext cx="10024129" cy="5414847"/>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8" name="Google Shape;308;p42"/>
          <p:cNvSpPr txBox="1"/>
          <p:nvPr/>
        </p:nvSpPr>
        <p:spPr>
          <a:xfrm>
            <a:off x="6140958" y="3914394"/>
            <a:ext cx="5196840" cy="2526974"/>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9375" rIns="0" bIns="0" anchor="t" anchorCtr="0">
            <a:spAutoFit/>
          </a:bodyPr>
          <a:lstStyle/>
          <a:p>
            <a:pPr marL="135890" marR="0" lvl="0" indent="0" algn="l" rtl="0">
              <a:lnSpc>
                <a:spcPct val="100000"/>
              </a:lnSpc>
              <a:spcBef>
                <a:spcPts val="0"/>
              </a:spcBef>
              <a:spcAft>
                <a:spcPts val="0"/>
              </a:spcAft>
              <a:buNone/>
            </a:pPr>
            <a:r>
              <a:rPr lang="en-US" sz="1600" b="1">
                <a:solidFill>
                  <a:schemeClr val="dk1"/>
                </a:solidFill>
                <a:latin typeface="Source Sans Pro"/>
                <a:ea typeface="Source Sans Pro"/>
                <a:cs typeface="Source Sans Pro"/>
                <a:sym typeface="Source Sans Pro"/>
              </a:rPr>
              <a:t>Permission Assigned to Authorized User</a:t>
            </a:r>
            <a:endParaRPr sz="1600">
              <a:solidFill>
                <a:schemeClr val="dk1"/>
              </a:solidFill>
              <a:latin typeface="Source Sans Pro"/>
              <a:ea typeface="Source Sans Pro"/>
              <a:cs typeface="Source Sans Pro"/>
              <a:sym typeface="Source Sans Pro"/>
            </a:endParaRPr>
          </a:p>
          <a:p>
            <a:pPr marL="135890" marR="175895" lvl="0" indent="0" algn="l" rtl="0">
              <a:lnSpc>
                <a:spcPct val="100000"/>
              </a:lnSpc>
              <a:spcBef>
                <a:spcPts val="600"/>
              </a:spcBef>
              <a:spcAft>
                <a:spcPts val="0"/>
              </a:spcAft>
              <a:buNone/>
            </a:pPr>
            <a:r>
              <a:rPr lang="en-US" sz="1600" b="1">
                <a:solidFill>
                  <a:schemeClr val="dk1"/>
                </a:solidFill>
                <a:latin typeface="Source Sans Pro"/>
                <a:ea typeface="Source Sans Pro"/>
                <a:cs typeface="Source Sans Pro"/>
                <a:sym typeface="Source Sans Pro"/>
              </a:rPr>
              <a:t>Full </a:t>
            </a:r>
            <a:r>
              <a:rPr lang="en-US" sz="1600">
                <a:solidFill>
                  <a:schemeClr val="dk1"/>
                </a:solidFill>
                <a:latin typeface="Source Sans Pro"/>
                <a:ea typeface="Source Sans Pro"/>
                <a:cs typeface="Source Sans Pro"/>
                <a:sym typeface="Source Sans Pro"/>
              </a:rPr>
              <a:t>– Authorized individuals can make payments and  changes to your application information only. They  cannot access offers of admission or reset your password.</a:t>
            </a:r>
            <a:endParaRPr sz="1600">
              <a:solidFill>
                <a:schemeClr val="dk1"/>
              </a:solidFill>
              <a:latin typeface="Source Sans Pro"/>
              <a:ea typeface="Source Sans Pro"/>
              <a:cs typeface="Source Sans Pro"/>
              <a:sym typeface="Source Sans Pro"/>
            </a:endParaRPr>
          </a:p>
          <a:p>
            <a:pPr marL="135890" marR="329565" lvl="0" indent="0" algn="l" rtl="0">
              <a:lnSpc>
                <a:spcPct val="100000"/>
              </a:lnSpc>
              <a:spcBef>
                <a:spcPts val="600"/>
              </a:spcBef>
              <a:spcAft>
                <a:spcPts val="0"/>
              </a:spcAft>
              <a:buNone/>
            </a:pPr>
            <a:r>
              <a:rPr lang="en-US" sz="1600" b="1">
                <a:solidFill>
                  <a:schemeClr val="dk1"/>
                </a:solidFill>
                <a:latin typeface="Source Sans Pro"/>
                <a:ea typeface="Source Sans Pro"/>
                <a:cs typeface="Source Sans Pro"/>
                <a:sym typeface="Source Sans Pro"/>
              </a:rPr>
              <a:t>Read Only / Pay </a:t>
            </a:r>
            <a:r>
              <a:rPr lang="en-US" sz="1600">
                <a:solidFill>
                  <a:schemeClr val="dk1"/>
                </a:solidFill>
                <a:latin typeface="Source Sans Pro"/>
                <a:ea typeface="Source Sans Pro"/>
                <a:cs typeface="Source Sans Pro"/>
                <a:sym typeface="Source Sans Pro"/>
              </a:rPr>
              <a:t>– Authorized individuals can make  payments and ONLY VIEW your application information.</a:t>
            </a:r>
            <a:endParaRPr sz="1600">
              <a:solidFill>
                <a:schemeClr val="dk1"/>
              </a:solidFill>
              <a:latin typeface="Source Sans Pro"/>
              <a:ea typeface="Source Sans Pro"/>
              <a:cs typeface="Source Sans Pro"/>
              <a:sym typeface="Source Sans Pro"/>
            </a:endParaRPr>
          </a:p>
          <a:p>
            <a:pPr marL="135890" marR="0" lvl="0" indent="0" algn="l" rtl="0">
              <a:lnSpc>
                <a:spcPct val="100000"/>
              </a:lnSpc>
              <a:spcBef>
                <a:spcPts val="600"/>
              </a:spcBef>
              <a:spcAft>
                <a:spcPts val="0"/>
              </a:spcAft>
              <a:buNone/>
            </a:pPr>
            <a:r>
              <a:rPr lang="en-US" sz="1600">
                <a:solidFill>
                  <a:schemeClr val="dk1"/>
                </a:solidFill>
                <a:latin typeface="Source Sans Pro"/>
                <a:ea typeface="Source Sans Pro"/>
                <a:cs typeface="Source Sans Pro"/>
                <a:sym typeface="Source Sans Pro"/>
              </a:rPr>
              <a:t>Complete required fields. Click </a:t>
            </a:r>
            <a:r>
              <a:rPr lang="en-US" sz="1600" b="1">
                <a:solidFill>
                  <a:schemeClr val="dk1"/>
                </a:solidFill>
                <a:latin typeface="Source Sans Pro"/>
                <a:ea typeface="Source Sans Pro"/>
                <a:cs typeface="Source Sans Pro"/>
                <a:sym typeface="Source Sans Pro"/>
              </a:rPr>
              <a:t>Save</a:t>
            </a:r>
            <a:r>
              <a:rPr lang="en-US" sz="1600">
                <a:solidFill>
                  <a:schemeClr val="dk1"/>
                </a:solidFill>
                <a:latin typeface="Source Sans Pro"/>
                <a:ea typeface="Source Sans Pro"/>
                <a:cs typeface="Source Sans Pro"/>
                <a:sym typeface="Source Sans Pro"/>
              </a:rPr>
              <a:t>.</a:t>
            </a:r>
            <a:endParaRPr sz="1600">
              <a:solidFill>
                <a:schemeClr val="dk1"/>
              </a:solidFill>
              <a:latin typeface="Source Sans Pro"/>
              <a:ea typeface="Source Sans Pro"/>
              <a:cs typeface="Source Sans Pro"/>
              <a:sym typeface="Source Sans Pro"/>
            </a:endParaRPr>
          </a:p>
        </p:txBody>
      </p:sp>
      <p:sp>
        <p:nvSpPr>
          <p:cNvPr id="309" name="Google Shape;309;p42"/>
          <p:cNvSpPr txBox="1">
            <a:spLocks noGrp="1"/>
          </p:cNvSpPr>
          <p:nvPr>
            <p:ph type="title"/>
          </p:nvPr>
        </p:nvSpPr>
        <p:spPr>
          <a:xfrm>
            <a:off x="439924" y="255275"/>
            <a:ext cx="5085600" cy="8262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Authorized Users</a:t>
            </a:r>
            <a:endParaRPr/>
          </a:p>
          <a:p>
            <a:pPr marL="12700" lvl="0" indent="0" algn="l" rtl="0">
              <a:lnSpc>
                <a:spcPct val="100000"/>
              </a:lnSpc>
              <a:spcBef>
                <a:spcPts val="100"/>
              </a:spcBef>
              <a:spcAft>
                <a:spcPts val="0"/>
              </a:spcAft>
              <a:buNone/>
            </a:pPr>
            <a:r>
              <a:rPr lang="en-US" sz="2000" b="1">
                <a:solidFill>
                  <a:srgbClr val="000000"/>
                </a:solidFill>
                <a:latin typeface="Source Sans Pro"/>
                <a:ea typeface="Source Sans Pro"/>
                <a:cs typeface="Source Sans Pro"/>
                <a:sym typeface="Source Sans Pro"/>
              </a:rPr>
              <a:t>Add </a:t>
            </a:r>
            <a:r>
              <a:rPr lang="en-US" sz="2000" b="0">
                <a:solidFill>
                  <a:srgbClr val="000000"/>
                </a:solidFill>
                <a:latin typeface="Source Sans Pro"/>
                <a:ea typeface="Source Sans Pro"/>
                <a:cs typeface="Source Sans Pro"/>
                <a:sym typeface="Source Sans Pro"/>
              </a:rPr>
              <a:t>an </a:t>
            </a:r>
            <a:r>
              <a:rPr lang="en-US" sz="2000" b="1">
                <a:solidFill>
                  <a:srgbClr val="000000"/>
                </a:solidFill>
                <a:latin typeface="Source Sans Pro"/>
                <a:ea typeface="Source Sans Pro"/>
                <a:cs typeface="Source Sans Pro"/>
                <a:sym typeface="Source Sans Pro"/>
              </a:rPr>
              <a:t>Authorized</a:t>
            </a:r>
            <a:r>
              <a:rPr lang="en-US" sz="2000" b="0">
                <a:solidFill>
                  <a:srgbClr val="000000"/>
                </a:solidFill>
                <a:latin typeface="Source Sans Pro"/>
                <a:ea typeface="Source Sans Pro"/>
                <a:cs typeface="Source Sans Pro"/>
                <a:sym typeface="Source Sans Pro"/>
              </a:rPr>
              <a:t> </a:t>
            </a:r>
            <a:r>
              <a:rPr lang="en-US" sz="2000" b="1">
                <a:solidFill>
                  <a:srgbClr val="000000"/>
                </a:solidFill>
                <a:latin typeface="Source Sans Pro"/>
                <a:ea typeface="Source Sans Pro"/>
                <a:cs typeface="Source Sans Pro"/>
                <a:sym typeface="Source Sans Pro"/>
              </a:rPr>
              <a:t>User</a:t>
            </a:r>
            <a:endParaRPr sz="2000">
              <a:latin typeface="Source Sans Pro"/>
              <a:ea typeface="Source Sans Pro"/>
              <a:cs typeface="Source Sans Pro"/>
              <a:sym typeface="Source Sans Pro"/>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Shape 313"/>
        <p:cNvGrpSpPr/>
        <p:nvPr/>
      </p:nvGrpSpPr>
      <p:grpSpPr>
        <a:xfrm>
          <a:off x="0" y="0"/>
          <a:ext cx="0" cy="0"/>
          <a:chOff x="0" y="0"/>
          <a:chExt cx="0" cy="0"/>
        </a:xfrm>
      </p:grpSpPr>
      <p:sp>
        <p:nvSpPr>
          <p:cNvPr id="314" name="Google Shape;314;p43"/>
          <p:cNvSpPr/>
          <p:nvPr/>
        </p:nvSpPr>
        <p:spPr>
          <a:xfrm>
            <a:off x="395371" y="1164063"/>
            <a:ext cx="9998579" cy="4597311"/>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5" name="Google Shape;315;p43"/>
          <p:cNvSpPr txBox="1"/>
          <p:nvPr/>
        </p:nvSpPr>
        <p:spPr>
          <a:xfrm>
            <a:off x="5618226" y="2431542"/>
            <a:ext cx="6010910" cy="1492250"/>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8100" rIns="0" bIns="0" anchor="t" anchorCtr="0">
            <a:spAutoFit/>
          </a:bodyPr>
          <a:lstStyle/>
          <a:p>
            <a:pPr marL="423544" marR="165100" lvl="0" indent="-287019" algn="l" rtl="0">
              <a:lnSpc>
                <a:spcPct val="100000"/>
              </a:lnSpc>
              <a:spcBef>
                <a:spcPts val="0"/>
              </a:spcBef>
              <a:spcAft>
                <a:spcPts val="0"/>
              </a:spcAft>
              <a:buClr>
                <a:schemeClr val="dk1"/>
              </a:buClr>
              <a:buSzPts val="1600"/>
              <a:buFont typeface="Arial"/>
              <a:buChar char="•"/>
            </a:pPr>
            <a:r>
              <a:rPr lang="en-US" sz="1600">
                <a:solidFill>
                  <a:schemeClr val="dk1"/>
                </a:solidFill>
                <a:latin typeface="Source Sans Pro"/>
                <a:ea typeface="Source Sans Pro"/>
                <a:cs typeface="Source Sans Pro"/>
                <a:sym typeface="Source Sans Pro"/>
              </a:rPr>
              <a:t>Authorized individuals, once added, receive account activation  emails and are asked to create their own unique usernames and  passwords to access your account.</a:t>
            </a:r>
            <a:endParaRPr sz="1600">
              <a:solidFill>
                <a:schemeClr val="dk1"/>
              </a:solidFill>
              <a:latin typeface="Source Sans Pro"/>
              <a:ea typeface="Source Sans Pro"/>
              <a:cs typeface="Source Sans Pro"/>
              <a:sym typeface="Source Sans Pro"/>
            </a:endParaRPr>
          </a:p>
          <a:p>
            <a:pPr marL="423544" marR="462915" lvl="0" indent="-287019" algn="l" rtl="0">
              <a:lnSpc>
                <a:spcPct val="100000"/>
              </a:lnSpc>
              <a:spcBef>
                <a:spcPts val="600"/>
              </a:spcBef>
              <a:spcAft>
                <a:spcPts val="0"/>
              </a:spcAft>
              <a:buClr>
                <a:schemeClr val="dk1"/>
              </a:buClr>
              <a:buSzPts val="1600"/>
              <a:buFont typeface="Arial"/>
              <a:buChar char="•"/>
            </a:pPr>
            <a:r>
              <a:rPr lang="en-US" sz="1600">
                <a:solidFill>
                  <a:schemeClr val="dk1"/>
                </a:solidFill>
                <a:latin typeface="Source Sans Pro"/>
                <a:ea typeface="Source Sans Pro"/>
                <a:cs typeface="Source Sans Pro"/>
                <a:sym typeface="Source Sans Pro"/>
              </a:rPr>
              <a:t>Authorization can be added, changed or revoked at any time  using the </a:t>
            </a:r>
            <a:r>
              <a:rPr lang="en-US" sz="1600" b="1">
                <a:solidFill>
                  <a:schemeClr val="dk1"/>
                </a:solidFill>
                <a:latin typeface="Source Sans Pro"/>
                <a:ea typeface="Source Sans Pro"/>
                <a:cs typeface="Source Sans Pro"/>
                <a:sym typeface="Source Sans Pro"/>
              </a:rPr>
              <a:t>Edit </a:t>
            </a:r>
            <a:r>
              <a:rPr lang="en-US" sz="1600">
                <a:solidFill>
                  <a:schemeClr val="dk1"/>
                </a:solidFill>
                <a:latin typeface="Source Sans Pro"/>
                <a:ea typeface="Source Sans Pro"/>
                <a:cs typeface="Source Sans Pro"/>
                <a:sym typeface="Source Sans Pro"/>
              </a:rPr>
              <a:t>and </a:t>
            </a:r>
            <a:r>
              <a:rPr lang="en-US" sz="1600" b="1">
                <a:solidFill>
                  <a:schemeClr val="dk1"/>
                </a:solidFill>
                <a:latin typeface="Source Sans Pro"/>
                <a:ea typeface="Source Sans Pro"/>
                <a:cs typeface="Source Sans Pro"/>
                <a:sym typeface="Source Sans Pro"/>
              </a:rPr>
              <a:t>Deactivate </a:t>
            </a:r>
            <a:r>
              <a:rPr lang="en-US" sz="1600">
                <a:solidFill>
                  <a:schemeClr val="dk1"/>
                </a:solidFill>
                <a:latin typeface="Source Sans Pro"/>
                <a:ea typeface="Source Sans Pro"/>
                <a:cs typeface="Source Sans Pro"/>
                <a:sym typeface="Source Sans Pro"/>
              </a:rPr>
              <a:t>links.</a:t>
            </a:r>
            <a:endParaRPr/>
          </a:p>
        </p:txBody>
      </p:sp>
      <p:sp>
        <p:nvSpPr>
          <p:cNvPr id="316" name="Google Shape;316;p43"/>
          <p:cNvSpPr/>
          <p:nvPr/>
        </p:nvSpPr>
        <p:spPr>
          <a:xfrm>
            <a:off x="5960364" y="5449823"/>
            <a:ext cx="1351915" cy="335280"/>
          </a:xfrm>
          <a:custGeom>
            <a:avLst/>
            <a:gdLst/>
            <a:ahLst/>
            <a:cxnLst/>
            <a:rect l="l" t="t" r="r" b="b"/>
            <a:pathLst>
              <a:path w="1351915" h="335279" extrusionOk="0">
                <a:moveTo>
                  <a:pt x="167640" y="0"/>
                </a:moveTo>
                <a:lnTo>
                  <a:pt x="0" y="167639"/>
                </a:lnTo>
                <a:lnTo>
                  <a:pt x="167640" y="335280"/>
                </a:lnTo>
                <a:lnTo>
                  <a:pt x="167640" y="251459"/>
                </a:lnTo>
                <a:lnTo>
                  <a:pt x="1351788" y="251459"/>
                </a:lnTo>
                <a:lnTo>
                  <a:pt x="1351788" y="83819"/>
                </a:lnTo>
                <a:lnTo>
                  <a:pt x="167640" y="83819"/>
                </a:lnTo>
                <a:lnTo>
                  <a:pt x="167640" y="0"/>
                </a:lnTo>
                <a:close/>
              </a:path>
            </a:pathLst>
          </a:custGeom>
          <a:solidFill>
            <a:srgbClr val="396B9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7" name="Google Shape;317;p43"/>
          <p:cNvSpPr txBox="1"/>
          <p:nvPr/>
        </p:nvSpPr>
        <p:spPr>
          <a:xfrm>
            <a:off x="6529578" y="5310378"/>
            <a:ext cx="3511550" cy="818814"/>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9375" rIns="0" bIns="0" anchor="t" anchorCtr="0">
            <a:spAutoFit/>
          </a:bodyPr>
          <a:lstStyle/>
          <a:p>
            <a:pPr marL="136525" marR="228600" lvl="0" indent="0" algn="l" rtl="0">
              <a:lnSpc>
                <a:spcPct val="100000"/>
              </a:lnSpc>
              <a:spcBef>
                <a:spcPts val="0"/>
              </a:spcBef>
              <a:spcAft>
                <a:spcPts val="0"/>
              </a:spcAft>
              <a:buNone/>
            </a:pPr>
            <a:r>
              <a:rPr lang="en-US" sz="1600">
                <a:solidFill>
                  <a:schemeClr val="dk1"/>
                </a:solidFill>
                <a:latin typeface="Source Sans Pro"/>
                <a:ea typeface="Source Sans Pro"/>
                <a:cs typeface="Source Sans Pro"/>
                <a:sym typeface="Source Sans Pro"/>
              </a:rPr>
              <a:t>When you’re done adding Authorized  Users, click </a:t>
            </a:r>
            <a:r>
              <a:rPr lang="en-US" sz="1600" b="1">
                <a:solidFill>
                  <a:schemeClr val="dk1"/>
                </a:solidFill>
                <a:latin typeface="Source Sans Pro"/>
                <a:ea typeface="Source Sans Pro"/>
                <a:cs typeface="Source Sans Pro"/>
                <a:sym typeface="Source Sans Pro"/>
              </a:rPr>
              <a:t>Continue to Next Step</a:t>
            </a:r>
            <a:r>
              <a:rPr lang="en-US" sz="1600">
                <a:solidFill>
                  <a:schemeClr val="dk1"/>
                </a:solidFill>
                <a:latin typeface="Source Sans Pro"/>
                <a:ea typeface="Source Sans Pro"/>
                <a:cs typeface="Source Sans Pro"/>
                <a:sym typeface="Source Sans Pro"/>
              </a:rPr>
              <a:t>.</a:t>
            </a:r>
            <a:endParaRPr sz="1600">
              <a:solidFill>
                <a:schemeClr val="dk1"/>
              </a:solidFill>
              <a:latin typeface="Source Sans Pro"/>
              <a:ea typeface="Source Sans Pro"/>
              <a:cs typeface="Source Sans Pro"/>
              <a:sym typeface="Source Sans Pro"/>
            </a:endParaRPr>
          </a:p>
        </p:txBody>
      </p:sp>
      <p:sp>
        <p:nvSpPr>
          <p:cNvPr id="318" name="Google Shape;318;p43"/>
          <p:cNvSpPr txBox="1">
            <a:spLocks noGrp="1"/>
          </p:cNvSpPr>
          <p:nvPr>
            <p:ph type="title"/>
          </p:nvPr>
        </p:nvSpPr>
        <p:spPr>
          <a:xfrm>
            <a:off x="439924" y="255275"/>
            <a:ext cx="5178300" cy="8262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Authorized Users</a:t>
            </a:r>
            <a:endParaRPr/>
          </a:p>
          <a:p>
            <a:pPr marL="12700" lvl="0" indent="0" algn="l" rtl="0">
              <a:lnSpc>
                <a:spcPct val="100000"/>
              </a:lnSpc>
              <a:spcBef>
                <a:spcPts val="100"/>
              </a:spcBef>
              <a:spcAft>
                <a:spcPts val="0"/>
              </a:spcAft>
              <a:buNone/>
            </a:pPr>
            <a:r>
              <a:rPr lang="en-US" sz="2000" b="1">
                <a:solidFill>
                  <a:srgbClr val="000000"/>
                </a:solidFill>
                <a:latin typeface="Source Sans Pro"/>
                <a:ea typeface="Source Sans Pro"/>
                <a:cs typeface="Source Sans Pro"/>
                <a:sym typeface="Source Sans Pro"/>
              </a:rPr>
              <a:t>Summary</a:t>
            </a:r>
            <a:endParaRPr sz="2000">
              <a:latin typeface="Source Sans Pro"/>
              <a:ea typeface="Source Sans Pro"/>
              <a:cs typeface="Source Sans Pro"/>
              <a:sym typeface="Source Sans Pro"/>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Shape 322"/>
        <p:cNvGrpSpPr/>
        <p:nvPr/>
      </p:nvGrpSpPr>
      <p:grpSpPr>
        <a:xfrm>
          <a:off x="0" y="0"/>
          <a:ext cx="0" cy="0"/>
          <a:chOff x="0" y="0"/>
          <a:chExt cx="0" cy="0"/>
        </a:xfrm>
      </p:grpSpPr>
      <p:sp>
        <p:nvSpPr>
          <p:cNvPr id="323" name="Google Shape;323;p44"/>
          <p:cNvSpPr/>
          <p:nvPr/>
        </p:nvSpPr>
        <p:spPr>
          <a:xfrm>
            <a:off x="368587" y="840809"/>
            <a:ext cx="8657202" cy="5632076"/>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4" name="Google Shape;324;p44"/>
          <p:cNvSpPr txBox="1">
            <a:spLocks noGrp="1"/>
          </p:cNvSpPr>
          <p:nvPr>
            <p:ph type="title"/>
          </p:nvPr>
        </p:nvSpPr>
        <p:spPr>
          <a:xfrm>
            <a:off x="439925" y="255275"/>
            <a:ext cx="6880800" cy="5055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Citizenship and Residency</a:t>
            </a:r>
            <a:endParaRPr/>
          </a:p>
        </p:txBody>
      </p:sp>
      <p:sp>
        <p:nvSpPr>
          <p:cNvPr id="325" name="Google Shape;325;p44"/>
          <p:cNvSpPr txBox="1"/>
          <p:nvPr/>
        </p:nvSpPr>
        <p:spPr>
          <a:xfrm>
            <a:off x="5348478" y="5130546"/>
            <a:ext cx="4002404" cy="1663917"/>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8100" rIns="0" bIns="0" anchor="t" anchorCtr="0">
            <a:spAutoFit/>
          </a:bodyPr>
          <a:lstStyle/>
          <a:p>
            <a:pPr marL="135890" marR="424180" lvl="0" indent="0" algn="l" rtl="0">
              <a:lnSpc>
                <a:spcPct val="100000"/>
              </a:lnSpc>
              <a:spcBef>
                <a:spcPts val="0"/>
              </a:spcBef>
              <a:spcAft>
                <a:spcPts val="0"/>
              </a:spcAft>
              <a:buNone/>
            </a:pPr>
            <a:r>
              <a:rPr lang="en-US" sz="1550">
                <a:solidFill>
                  <a:schemeClr val="dk1"/>
                </a:solidFill>
                <a:latin typeface="Source Sans Pro"/>
                <a:ea typeface="Source Sans Pro"/>
                <a:cs typeface="Source Sans Pro"/>
                <a:sym typeface="Source Sans Pro"/>
              </a:rPr>
              <a:t>Complete the fields by selecting  information from the drop-down menus.</a:t>
            </a:r>
            <a:endParaRPr sz="1550">
              <a:solidFill>
                <a:schemeClr val="dk1"/>
              </a:solidFill>
              <a:latin typeface="Source Sans Pro"/>
              <a:ea typeface="Source Sans Pro"/>
              <a:cs typeface="Source Sans Pro"/>
              <a:sym typeface="Source Sans Pro"/>
            </a:endParaRPr>
          </a:p>
          <a:p>
            <a:pPr marL="135890" marR="0" lvl="0" indent="0" algn="l" rtl="0">
              <a:lnSpc>
                <a:spcPct val="100000"/>
              </a:lnSpc>
              <a:spcBef>
                <a:spcPts val="605"/>
              </a:spcBef>
              <a:spcAft>
                <a:spcPts val="0"/>
              </a:spcAft>
              <a:buNone/>
            </a:pPr>
            <a:r>
              <a:rPr lang="en-US" sz="1550">
                <a:solidFill>
                  <a:schemeClr val="dk1"/>
                </a:solidFill>
                <a:latin typeface="Source Sans Pro"/>
                <a:ea typeface="Source Sans Pro"/>
                <a:cs typeface="Source Sans Pro"/>
                <a:sym typeface="Source Sans Pro"/>
              </a:rPr>
              <a:t>Click </a:t>
            </a:r>
            <a:r>
              <a:rPr lang="en-US" sz="1550" b="1">
                <a:solidFill>
                  <a:schemeClr val="dk1"/>
                </a:solidFill>
                <a:latin typeface="Source Sans Pro"/>
                <a:ea typeface="Source Sans Pro"/>
                <a:cs typeface="Source Sans Pro"/>
                <a:sym typeface="Source Sans Pro"/>
              </a:rPr>
              <a:t>Save and Continue to Next Step</a:t>
            </a:r>
            <a:r>
              <a:rPr lang="en-US" sz="1550">
                <a:solidFill>
                  <a:schemeClr val="dk1"/>
                </a:solidFill>
                <a:latin typeface="Source Sans Pro"/>
                <a:ea typeface="Source Sans Pro"/>
                <a:cs typeface="Source Sans Pro"/>
                <a:sym typeface="Source Sans Pro"/>
              </a:rPr>
              <a:t>.</a:t>
            </a:r>
            <a:endParaRPr/>
          </a:p>
          <a:p>
            <a:pPr marL="135890" marR="232409" lvl="0" indent="0" algn="l" rtl="0">
              <a:lnSpc>
                <a:spcPct val="100000"/>
              </a:lnSpc>
              <a:spcBef>
                <a:spcPts val="600"/>
              </a:spcBef>
              <a:spcAft>
                <a:spcPts val="0"/>
              </a:spcAft>
              <a:buNone/>
            </a:pPr>
            <a:r>
              <a:rPr lang="en-US" sz="1550" b="1">
                <a:solidFill>
                  <a:schemeClr val="dk1"/>
                </a:solidFill>
                <a:latin typeface="Source Sans Pro"/>
                <a:ea typeface="Source Sans Pro"/>
                <a:cs typeface="Source Sans Pro"/>
                <a:sym typeface="Source Sans Pro"/>
              </a:rPr>
              <a:t>Note: </a:t>
            </a:r>
            <a:r>
              <a:rPr lang="en-US" sz="1550">
                <a:solidFill>
                  <a:schemeClr val="dk1"/>
                </a:solidFill>
                <a:latin typeface="Source Sans Pro"/>
                <a:ea typeface="Source Sans Pro"/>
                <a:cs typeface="Source Sans Pro"/>
                <a:sym typeface="Source Sans Pro"/>
              </a:rPr>
              <a:t>Documents related to your status in  Canada will be posted here when received.</a:t>
            </a:r>
            <a:endParaRPr sz="1550">
              <a:solidFill>
                <a:schemeClr val="dk1"/>
              </a:solidFill>
              <a:latin typeface="Source Sans Pro"/>
              <a:ea typeface="Source Sans Pro"/>
              <a:cs typeface="Source Sans Pro"/>
              <a:sym typeface="Source Sans Pro"/>
            </a:endParaRPr>
          </a:p>
        </p:txBody>
      </p:sp>
      <p:sp>
        <p:nvSpPr>
          <p:cNvPr id="326" name="Google Shape;326;p44"/>
          <p:cNvSpPr/>
          <p:nvPr/>
        </p:nvSpPr>
        <p:spPr>
          <a:xfrm>
            <a:off x="4247388" y="3633215"/>
            <a:ext cx="2044064" cy="334010"/>
          </a:xfrm>
          <a:custGeom>
            <a:avLst/>
            <a:gdLst/>
            <a:ahLst/>
            <a:cxnLst/>
            <a:rect l="l" t="t" r="r" b="b"/>
            <a:pathLst>
              <a:path w="2044064" h="334010" extrusionOk="0">
                <a:moveTo>
                  <a:pt x="166877" y="0"/>
                </a:moveTo>
                <a:lnTo>
                  <a:pt x="0" y="166878"/>
                </a:lnTo>
                <a:lnTo>
                  <a:pt x="166877" y="333756"/>
                </a:lnTo>
                <a:lnTo>
                  <a:pt x="166877" y="250317"/>
                </a:lnTo>
                <a:lnTo>
                  <a:pt x="2043683" y="250317"/>
                </a:lnTo>
                <a:lnTo>
                  <a:pt x="2043683" y="83439"/>
                </a:lnTo>
                <a:lnTo>
                  <a:pt x="166877" y="83439"/>
                </a:lnTo>
                <a:lnTo>
                  <a:pt x="166877" y="0"/>
                </a:lnTo>
                <a:close/>
              </a:path>
            </a:pathLst>
          </a:custGeom>
          <a:solidFill>
            <a:srgbClr val="396B9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7" name="Google Shape;327;p44"/>
          <p:cNvSpPr txBox="1"/>
          <p:nvPr/>
        </p:nvSpPr>
        <p:spPr>
          <a:xfrm>
            <a:off x="5348478" y="3536441"/>
            <a:ext cx="6487795" cy="1247140"/>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8725" rIns="0" bIns="0" anchor="t" anchorCtr="0">
            <a:spAutoFit/>
          </a:bodyPr>
          <a:lstStyle/>
          <a:p>
            <a:pPr marL="135890" marR="153670" lvl="0" indent="0" algn="l" rtl="0">
              <a:lnSpc>
                <a:spcPct val="100000"/>
              </a:lnSpc>
              <a:spcBef>
                <a:spcPts val="0"/>
              </a:spcBef>
              <a:spcAft>
                <a:spcPts val="0"/>
              </a:spcAft>
              <a:buNone/>
            </a:pPr>
            <a:r>
              <a:rPr lang="en-US" sz="1600" b="1">
                <a:solidFill>
                  <a:schemeClr val="dk1"/>
                </a:solidFill>
                <a:latin typeface="Source Sans Pro"/>
                <a:ea typeface="Source Sans Pro"/>
                <a:cs typeface="Source Sans Pro"/>
                <a:sym typeface="Source Sans Pro"/>
              </a:rPr>
              <a:t>Canadian Citizens: </a:t>
            </a:r>
            <a:r>
              <a:rPr lang="en-US" sz="1600">
                <a:solidFill>
                  <a:schemeClr val="dk1"/>
                </a:solidFill>
                <a:latin typeface="Source Sans Pro"/>
                <a:ea typeface="Source Sans Pro"/>
                <a:cs typeface="Source Sans Pro"/>
                <a:sym typeface="Source Sans Pro"/>
              </a:rPr>
              <a:t>Select Yes if you consider yourself to be an Aboriginal  person, that is, a person related to, or descended from, the original  peoples of Canada.</a:t>
            </a:r>
            <a:endParaRPr sz="1600">
              <a:solidFill>
                <a:schemeClr val="dk1"/>
              </a:solidFill>
              <a:latin typeface="Source Sans Pro"/>
              <a:ea typeface="Source Sans Pro"/>
              <a:cs typeface="Source Sans Pro"/>
              <a:sym typeface="Source Sans Pro"/>
            </a:endParaRPr>
          </a:p>
          <a:p>
            <a:pPr marL="135890" marR="0" lvl="0" indent="0" algn="l" rtl="0">
              <a:lnSpc>
                <a:spcPct val="100000"/>
              </a:lnSpc>
              <a:spcBef>
                <a:spcPts val="605"/>
              </a:spcBef>
              <a:spcAft>
                <a:spcPts val="0"/>
              </a:spcAft>
              <a:buNone/>
            </a:pPr>
            <a:r>
              <a:rPr lang="en-US" sz="1600">
                <a:solidFill>
                  <a:schemeClr val="dk1"/>
                </a:solidFill>
                <a:latin typeface="Source Sans Pro"/>
                <a:ea typeface="Source Sans Pro"/>
                <a:cs typeface="Source Sans Pro"/>
                <a:sym typeface="Source Sans Pro"/>
              </a:rPr>
              <a:t>Indicate which definition you use to describe your Aboriginal Ancestry.</a:t>
            </a:r>
            <a:endParaRPr sz="1600">
              <a:solidFill>
                <a:schemeClr val="dk1"/>
              </a:solidFill>
              <a:latin typeface="Source Sans Pro"/>
              <a:ea typeface="Source Sans Pro"/>
              <a:cs typeface="Source Sans Pro"/>
              <a:sym typeface="Source Sans Pro"/>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Shape 331"/>
        <p:cNvGrpSpPr/>
        <p:nvPr/>
      </p:nvGrpSpPr>
      <p:grpSpPr>
        <a:xfrm>
          <a:off x="0" y="0"/>
          <a:ext cx="0" cy="0"/>
          <a:chOff x="0" y="0"/>
          <a:chExt cx="0" cy="0"/>
        </a:xfrm>
      </p:grpSpPr>
      <p:sp>
        <p:nvSpPr>
          <p:cNvPr id="332" name="Google Shape;332;p45"/>
          <p:cNvSpPr txBox="1">
            <a:spLocks noGrp="1"/>
          </p:cNvSpPr>
          <p:nvPr>
            <p:ph type="title"/>
          </p:nvPr>
        </p:nvSpPr>
        <p:spPr>
          <a:xfrm>
            <a:off x="439927" y="255270"/>
            <a:ext cx="2198370" cy="513715"/>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Education</a:t>
            </a:r>
            <a:endParaRPr/>
          </a:p>
        </p:txBody>
      </p:sp>
      <p:sp>
        <p:nvSpPr>
          <p:cNvPr id="333" name="Google Shape;333;p45"/>
          <p:cNvSpPr/>
          <p:nvPr/>
        </p:nvSpPr>
        <p:spPr>
          <a:xfrm>
            <a:off x="958569" y="1011942"/>
            <a:ext cx="8863637" cy="4646465"/>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4" name="Google Shape;334;p45"/>
          <p:cNvSpPr txBox="1"/>
          <p:nvPr/>
        </p:nvSpPr>
        <p:spPr>
          <a:xfrm>
            <a:off x="7840218" y="4854702"/>
            <a:ext cx="3366770" cy="678180"/>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9375" rIns="0" bIns="0" anchor="t" anchorCtr="0">
            <a:spAutoFit/>
          </a:bodyPr>
          <a:lstStyle/>
          <a:p>
            <a:pPr marL="137160" marR="0" lvl="0" indent="0" algn="l" rtl="0">
              <a:lnSpc>
                <a:spcPct val="100000"/>
              </a:lnSpc>
              <a:spcBef>
                <a:spcPts val="0"/>
              </a:spcBef>
              <a:spcAft>
                <a:spcPts val="0"/>
              </a:spcAft>
              <a:buNone/>
            </a:pPr>
            <a:r>
              <a:rPr lang="en-US" sz="1600">
                <a:solidFill>
                  <a:schemeClr val="dk1"/>
                </a:solidFill>
                <a:latin typeface="Source Sans Pro"/>
                <a:ea typeface="Source Sans Pro"/>
                <a:cs typeface="Source Sans Pro"/>
                <a:sym typeface="Source Sans Pro"/>
              </a:rPr>
              <a:t>Complete only the sections that</a:t>
            </a:r>
            <a:endParaRPr sz="1600">
              <a:solidFill>
                <a:schemeClr val="dk1"/>
              </a:solidFill>
              <a:latin typeface="Source Sans Pro"/>
              <a:ea typeface="Source Sans Pro"/>
              <a:cs typeface="Source Sans Pro"/>
              <a:sym typeface="Source Sans Pro"/>
            </a:endParaRPr>
          </a:p>
          <a:p>
            <a:pPr marL="137160" marR="0" lvl="0" indent="0" algn="l" rtl="0">
              <a:lnSpc>
                <a:spcPct val="100000"/>
              </a:lnSpc>
              <a:spcBef>
                <a:spcPts val="0"/>
              </a:spcBef>
              <a:spcAft>
                <a:spcPts val="0"/>
              </a:spcAft>
              <a:buNone/>
            </a:pPr>
            <a:r>
              <a:rPr lang="en-US" sz="1600">
                <a:solidFill>
                  <a:schemeClr val="dk1"/>
                </a:solidFill>
                <a:latin typeface="Source Sans Pro"/>
                <a:ea typeface="Source Sans Pro"/>
                <a:cs typeface="Source Sans Pro"/>
                <a:sym typeface="Source Sans Pro"/>
              </a:rPr>
              <a:t>apply to your education experience.</a:t>
            </a:r>
            <a:endParaRPr sz="1600">
              <a:solidFill>
                <a:schemeClr val="dk1"/>
              </a:solidFill>
              <a:latin typeface="Source Sans Pro"/>
              <a:ea typeface="Source Sans Pro"/>
              <a:cs typeface="Source Sans Pro"/>
              <a:sym typeface="Source Sans Pro"/>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Shape 338"/>
        <p:cNvGrpSpPr/>
        <p:nvPr/>
      </p:nvGrpSpPr>
      <p:grpSpPr>
        <a:xfrm>
          <a:off x="0" y="0"/>
          <a:ext cx="0" cy="0"/>
          <a:chOff x="0" y="0"/>
          <a:chExt cx="0" cy="0"/>
        </a:xfrm>
      </p:grpSpPr>
      <p:sp>
        <p:nvSpPr>
          <p:cNvPr id="339" name="Google Shape;339;p46"/>
          <p:cNvSpPr/>
          <p:nvPr/>
        </p:nvSpPr>
        <p:spPr>
          <a:xfrm>
            <a:off x="484290" y="1138419"/>
            <a:ext cx="9812194" cy="5621307"/>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40" name="Google Shape;340;p46"/>
          <p:cNvSpPr/>
          <p:nvPr/>
        </p:nvSpPr>
        <p:spPr>
          <a:xfrm>
            <a:off x="5384291" y="4706111"/>
            <a:ext cx="1851660" cy="334010"/>
          </a:xfrm>
          <a:custGeom>
            <a:avLst/>
            <a:gdLst/>
            <a:ahLst/>
            <a:cxnLst/>
            <a:rect l="l" t="t" r="r" b="b"/>
            <a:pathLst>
              <a:path w="1851659" h="334010" extrusionOk="0">
                <a:moveTo>
                  <a:pt x="166878" y="0"/>
                </a:moveTo>
                <a:lnTo>
                  <a:pt x="0" y="166878"/>
                </a:lnTo>
                <a:lnTo>
                  <a:pt x="166878" y="333756"/>
                </a:lnTo>
                <a:lnTo>
                  <a:pt x="166878" y="250317"/>
                </a:lnTo>
                <a:lnTo>
                  <a:pt x="1851660" y="250317"/>
                </a:lnTo>
                <a:lnTo>
                  <a:pt x="1851660" y="83439"/>
                </a:lnTo>
                <a:lnTo>
                  <a:pt x="166878" y="83439"/>
                </a:lnTo>
                <a:lnTo>
                  <a:pt x="166878" y="0"/>
                </a:lnTo>
                <a:close/>
              </a:path>
            </a:pathLst>
          </a:custGeom>
          <a:solidFill>
            <a:srgbClr val="396B9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41" name="Google Shape;341;p46"/>
          <p:cNvSpPr txBox="1"/>
          <p:nvPr/>
        </p:nvSpPr>
        <p:spPr>
          <a:xfrm>
            <a:off x="5982461" y="4527041"/>
            <a:ext cx="3589020" cy="818173"/>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8725" rIns="0" bIns="0" anchor="t" anchorCtr="0">
            <a:spAutoFit/>
          </a:bodyPr>
          <a:lstStyle/>
          <a:p>
            <a:pPr marL="137160" marR="0" lvl="0" indent="0" algn="l" rtl="0">
              <a:lnSpc>
                <a:spcPct val="100000"/>
              </a:lnSpc>
              <a:spcBef>
                <a:spcPts val="0"/>
              </a:spcBef>
              <a:spcAft>
                <a:spcPts val="0"/>
              </a:spcAft>
              <a:buNone/>
            </a:pPr>
            <a:r>
              <a:rPr lang="en-US" sz="1600" b="1">
                <a:solidFill>
                  <a:schemeClr val="dk1"/>
                </a:solidFill>
                <a:latin typeface="Source Sans Pro"/>
                <a:ea typeface="Source Sans Pro"/>
                <a:cs typeface="Source Sans Pro"/>
                <a:sym typeface="Source Sans Pro"/>
              </a:rPr>
              <a:t>All Applicants:</a:t>
            </a:r>
            <a:endParaRPr sz="1600">
              <a:solidFill>
                <a:schemeClr val="dk1"/>
              </a:solidFill>
              <a:latin typeface="Source Sans Pro"/>
              <a:ea typeface="Source Sans Pro"/>
              <a:cs typeface="Source Sans Pro"/>
              <a:sym typeface="Source Sans Pro"/>
            </a:endParaRPr>
          </a:p>
          <a:p>
            <a:pPr marL="137160" marR="0" lvl="0" indent="0" algn="l" rtl="0">
              <a:lnSpc>
                <a:spcPct val="100000"/>
              </a:lnSpc>
              <a:spcBef>
                <a:spcPts val="5"/>
              </a:spcBef>
              <a:spcAft>
                <a:spcPts val="0"/>
              </a:spcAft>
              <a:buNone/>
            </a:pPr>
            <a:r>
              <a:rPr lang="en-US" sz="1600">
                <a:solidFill>
                  <a:schemeClr val="dk1"/>
                </a:solidFill>
                <a:latin typeface="Source Sans Pro"/>
                <a:ea typeface="Source Sans Pro"/>
                <a:cs typeface="Source Sans Pro"/>
                <a:sym typeface="Source Sans Pro"/>
              </a:rPr>
              <a:t>Enter the date you started high school.</a:t>
            </a:r>
            <a:endParaRPr sz="1600">
              <a:solidFill>
                <a:schemeClr val="dk1"/>
              </a:solidFill>
              <a:latin typeface="Source Sans Pro"/>
              <a:ea typeface="Source Sans Pro"/>
              <a:cs typeface="Source Sans Pro"/>
              <a:sym typeface="Source Sans Pro"/>
            </a:endParaRPr>
          </a:p>
        </p:txBody>
      </p:sp>
      <p:sp>
        <p:nvSpPr>
          <p:cNvPr id="342" name="Google Shape;342;p46"/>
          <p:cNvSpPr/>
          <p:nvPr/>
        </p:nvSpPr>
        <p:spPr>
          <a:xfrm>
            <a:off x="5384291" y="5480303"/>
            <a:ext cx="1851660" cy="334010"/>
          </a:xfrm>
          <a:custGeom>
            <a:avLst/>
            <a:gdLst/>
            <a:ahLst/>
            <a:cxnLst/>
            <a:rect l="l" t="t" r="r" b="b"/>
            <a:pathLst>
              <a:path w="1851659" h="334010" extrusionOk="0">
                <a:moveTo>
                  <a:pt x="166878" y="0"/>
                </a:moveTo>
                <a:lnTo>
                  <a:pt x="0" y="166878"/>
                </a:lnTo>
                <a:lnTo>
                  <a:pt x="166878" y="333756"/>
                </a:lnTo>
                <a:lnTo>
                  <a:pt x="166878" y="250317"/>
                </a:lnTo>
                <a:lnTo>
                  <a:pt x="1851660" y="250317"/>
                </a:lnTo>
                <a:lnTo>
                  <a:pt x="1851660" y="83439"/>
                </a:lnTo>
                <a:lnTo>
                  <a:pt x="166878" y="83439"/>
                </a:lnTo>
                <a:lnTo>
                  <a:pt x="166878" y="0"/>
                </a:lnTo>
                <a:close/>
              </a:path>
            </a:pathLst>
          </a:custGeom>
          <a:solidFill>
            <a:srgbClr val="396B9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43" name="Google Shape;343;p46"/>
          <p:cNvSpPr txBox="1"/>
          <p:nvPr/>
        </p:nvSpPr>
        <p:spPr>
          <a:xfrm>
            <a:off x="5982461" y="5386578"/>
            <a:ext cx="4320540" cy="818814"/>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9375" rIns="0" bIns="0" anchor="t" anchorCtr="0">
            <a:spAutoFit/>
          </a:bodyPr>
          <a:lstStyle/>
          <a:p>
            <a:pPr marL="137160" marR="0" lvl="0" indent="0" algn="l" rtl="0">
              <a:lnSpc>
                <a:spcPct val="100000"/>
              </a:lnSpc>
              <a:spcBef>
                <a:spcPts val="0"/>
              </a:spcBef>
              <a:spcAft>
                <a:spcPts val="0"/>
              </a:spcAft>
              <a:buNone/>
            </a:pPr>
            <a:r>
              <a:rPr lang="en-US" sz="1600" b="1">
                <a:solidFill>
                  <a:schemeClr val="dk1"/>
                </a:solidFill>
                <a:latin typeface="Source Sans Pro"/>
                <a:ea typeface="Source Sans Pro"/>
                <a:cs typeface="Source Sans Pro"/>
                <a:sym typeface="Source Sans Pro"/>
              </a:rPr>
              <a:t>Graduates / Former Students:</a:t>
            </a:r>
            <a:endParaRPr sz="1600">
              <a:solidFill>
                <a:schemeClr val="dk1"/>
              </a:solidFill>
              <a:latin typeface="Source Sans Pro"/>
              <a:ea typeface="Source Sans Pro"/>
              <a:cs typeface="Source Sans Pro"/>
              <a:sym typeface="Source Sans Pro"/>
            </a:endParaRPr>
          </a:p>
          <a:p>
            <a:pPr marL="137160" marR="0" lvl="0" indent="0" algn="l" rtl="0">
              <a:lnSpc>
                <a:spcPct val="100000"/>
              </a:lnSpc>
              <a:spcBef>
                <a:spcPts val="0"/>
              </a:spcBef>
              <a:spcAft>
                <a:spcPts val="0"/>
              </a:spcAft>
              <a:buNone/>
            </a:pPr>
            <a:r>
              <a:rPr lang="en-US" sz="1600">
                <a:solidFill>
                  <a:schemeClr val="dk1"/>
                </a:solidFill>
                <a:latin typeface="Source Sans Pro"/>
                <a:ea typeface="Source Sans Pro"/>
                <a:cs typeface="Source Sans Pro"/>
                <a:sym typeface="Source Sans Pro"/>
              </a:rPr>
              <a:t>Enter the date you completed / left high school.</a:t>
            </a:r>
            <a:endParaRPr sz="1600">
              <a:solidFill>
                <a:schemeClr val="dk1"/>
              </a:solidFill>
              <a:latin typeface="Source Sans Pro"/>
              <a:ea typeface="Source Sans Pro"/>
              <a:cs typeface="Source Sans Pro"/>
              <a:sym typeface="Source Sans Pro"/>
            </a:endParaRPr>
          </a:p>
        </p:txBody>
      </p:sp>
      <p:sp>
        <p:nvSpPr>
          <p:cNvPr id="344" name="Google Shape;344;p46"/>
          <p:cNvSpPr/>
          <p:nvPr/>
        </p:nvSpPr>
        <p:spPr>
          <a:xfrm>
            <a:off x="1584960" y="6146291"/>
            <a:ext cx="1470660" cy="335280"/>
          </a:xfrm>
          <a:custGeom>
            <a:avLst/>
            <a:gdLst/>
            <a:ahLst/>
            <a:cxnLst/>
            <a:rect l="l" t="t" r="r" b="b"/>
            <a:pathLst>
              <a:path w="1470660" h="335279" extrusionOk="0">
                <a:moveTo>
                  <a:pt x="1303020" y="0"/>
                </a:moveTo>
                <a:lnTo>
                  <a:pt x="1303020" y="83820"/>
                </a:lnTo>
                <a:lnTo>
                  <a:pt x="0" y="83820"/>
                </a:lnTo>
                <a:lnTo>
                  <a:pt x="0" y="251460"/>
                </a:lnTo>
                <a:lnTo>
                  <a:pt x="1303020" y="251460"/>
                </a:lnTo>
                <a:lnTo>
                  <a:pt x="1303020" y="335280"/>
                </a:lnTo>
                <a:lnTo>
                  <a:pt x="1470660" y="167640"/>
                </a:lnTo>
                <a:lnTo>
                  <a:pt x="1303020" y="0"/>
                </a:lnTo>
                <a:close/>
              </a:path>
            </a:pathLst>
          </a:custGeom>
          <a:solidFill>
            <a:srgbClr val="396B9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45" name="Google Shape;345;p46"/>
          <p:cNvSpPr txBox="1"/>
          <p:nvPr/>
        </p:nvSpPr>
        <p:spPr>
          <a:xfrm>
            <a:off x="392429" y="5836158"/>
            <a:ext cx="2170430" cy="676910"/>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8725" rIns="0" bIns="0" anchor="t" anchorCtr="0">
            <a:spAutoFit/>
          </a:bodyPr>
          <a:lstStyle/>
          <a:p>
            <a:pPr marL="136525" marR="0" lvl="0" indent="0" algn="l" rtl="0">
              <a:lnSpc>
                <a:spcPct val="100000"/>
              </a:lnSpc>
              <a:spcBef>
                <a:spcPts val="0"/>
              </a:spcBef>
              <a:spcAft>
                <a:spcPts val="0"/>
              </a:spcAft>
              <a:buNone/>
            </a:pPr>
            <a:r>
              <a:rPr lang="en-US" sz="1600" b="1">
                <a:solidFill>
                  <a:schemeClr val="dk1"/>
                </a:solidFill>
                <a:latin typeface="Source Sans Pro"/>
                <a:ea typeface="Source Sans Pro"/>
                <a:cs typeface="Source Sans Pro"/>
                <a:sym typeface="Source Sans Pro"/>
              </a:rPr>
              <a:t>Current Students:</a:t>
            </a:r>
            <a:endParaRPr sz="1600">
              <a:solidFill>
                <a:schemeClr val="dk1"/>
              </a:solidFill>
              <a:latin typeface="Source Sans Pro"/>
              <a:ea typeface="Source Sans Pro"/>
              <a:cs typeface="Source Sans Pro"/>
              <a:sym typeface="Source Sans Pro"/>
            </a:endParaRPr>
          </a:p>
          <a:p>
            <a:pPr marL="136525" marR="0" lvl="0" indent="0" algn="l" rtl="0">
              <a:lnSpc>
                <a:spcPct val="100000"/>
              </a:lnSpc>
              <a:spcBef>
                <a:spcPts val="0"/>
              </a:spcBef>
              <a:spcAft>
                <a:spcPts val="0"/>
              </a:spcAft>
              <a:buNone/>
            </a:pPr>
            <a:r>
              <a:rPr lang="en-US" sz="1600">
                <a:solidFill>
                  <a:schemeClr val="dk1"/>
                </a:solidFill>
                <a:latin typeface="Source Sans Pro"/>
                <a:ea typeface="Source Sans Pro"/>
                <a:cs typeface="Source Sans Pro"/>
                <a:sym typeface="Source Sans Pro"/>
              </a:rPr>
              <a:t>Click the radio button.</a:t>
            </a:r>
            <a:endParaRPr sz="1600">
              <a:solidFill>
                <a:schemeClr val="dk1"/>
              </a:solidFill>
              <a:latin typeface="Source Sans Pro"/>
              <a:ea typeface="Source Sans Pro"/>
              <a:cs typeface="Source Sans Pro"/>
              <a:sym typeface="Source Sans Pro"/>
            </a:endParaRPr>
          </a:p>
        </p:txBody>
      </p:sp>
      <p:sp>
        <p:nvSpPr>
          <p:cNvPr id="346" name="Google Shape;346;p46"/>
          <p:cNvSpPr/>
          <p:nvPr/>
        </p:nvSpPr>
        <p:spPr>
          <a:xfrm>
            <a:off x="5439726" y="3944682"/>
            <a:ext cx="1373505" cy="334010"/>
          </a:xfrm>
          <a:custGeom>
            <a:avLst/>
            <a:gdLst/>
            <a:ahLst/>
            <a:cxnLst/>
            <a:rect l="l" t="t" r="r" b="b"/>
            <a:pathLst>
              <a:path w="1373504" h="334010" extrusionOk="0">
                <a:moveTo>
                  <a:pt x="166878" y="0"/>
                </a:moveTo>
                <a:lnTo>
                  <a:pt x="0" y="166878"/>
                </a:lnTo>
                <a:lnTo>
                  <a:pt x="166878" y="333756"/>
                </a:lnTo>
                <a:lnTo>
                  <a:pt x="166878" y="250317"/>
                </a:lnTo>
                <a:lnTo>
                  <a:pt x="1373124" y="250317"/>
                </a:lnTo>
                <a:lnTo>
                  <a:pt x="1373124" y="83439"/>
                </a:lnTo>
                <a:lnTo>
                  <a:pt x="166878" y="83439"/>
                </a:lnTo>
                <a:lnTo>
                  <a:pt x="166878" y="0"/>
                </a:lnTo>
                <a:close/>
              </a:path>
            </a:pathLst>
          </a:custGeom>
          <a:solidFill>
            <a:srgbClr val="396B9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47" name="Google Shape;347;p46"/>
          <p:cNvSpPr txBox="1"/>
          <p:nvPr/>
        </p:nvSpPr>
        <p:spPr>
          <a:xfrm>
            <a:off x="6037896" y="3727512"/>
            <a:ext cx="5149850" cy="818173"/>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8725" rIns="0" bIns="0" anchor="t" anchorCtr="0">
            <a:spAutoFit/>
          </a:bodyPr>
          <a:lstStyle/>
          <a:p>
            <a:pPr marL="137160" marR="0" lvl="0" indent="0" algn="l" rtl="0">
              <a:lnSpc>
                <a:spcPct val="100000"/>
              </a:lnSpc>
              <a:spcBef>
                <a:spcPts val="0"/>
              </a:spcBef>
              <a:spcAft>
                <a:spcPts val="0"/>
              </a:spcAft>
              <a:buNone/>
            </a:pPr>
            <a:r>
              <a:rPr lang="en-US" sz="1600" b="1">
                <a:solidFill>
                  <a:schemeClr val="dk1"/>
                </a:solidFill>
                <a:latin typeface="Source Sans Pro"/>
                <a:ea typeface="Source Sans Pro"/>
                <a:cs typeface="Source Sans Pro"/>
                <a:sym typeface="Source Sans Pro"/>
              </a:rPr>
              <a:t>Ontario High School Students:</a:t>
            </a:r>
            <a:endParaRPr sz="1600">
              <a:solidFill>
                <a:schemeClr val="dk1"/>
              </a:solidFill>
              <a:latin typeface="Source Sans Pro"/>
              <a:ea typeface="Source Sans Pro"/>
              <a:cs typeface="Source Sans Pro"/>
              <a:sym typeface="Source Sans Pro"/>
            </a:endParaRPr>
          </a:p>
          <a:p>
            <a:pPr marL="137160" marR="0" lvl="0" indent="0" algn="l" rtl="0">
              <a:lnSpc>
                <a:spcPct val="100000"/>
              </a:lnSpc>
              <a:spcBef>
                <a:spcPts val="0"/>
              </a:spcBef>
              <a:spcAft>
                <a:spcPts val="0"/>
              </a:spcAft>
              <a:buNone/>
            </a:pPr>
            <a:r>
              <a:rPr lang="en-US" sz="1600">
                <a:solidFill>
                  <a:schemeClr val="dk1"/>
                </a:solidFill>
                <a:latin typeface="Source Sans Pro"/>
                <a:ea typeface="Source Sans Pro"/>
                <a:cs typeface="Source Sans Pro"/>
                <a:sym typeface="Source Sans Pro"/>
              </a:rPr>
              <a:t>Begin typing your school name and select it from the list.</a:t>
            </a:r>
            <a:endParaRPr sz="1600">
              <a:solidFill>
                <a:schemeClr val="dk1"/>
              </a:solidFill>
              <a:latin typeface="Source Sans Pro"/>
              <a:ea typeface="Source Sans Pro"/>
              <a:cs typeface="Source Sans Pro"/>
              <a:sym typeface="Source Sans Pro"/>
            </a:endParaRPr>
          </a:p>
        </p:txBody>
      </p:sp>
      <p:sp>
        <p:nvSpPr>
          <p:cNvPr id="348" name="Google Shape;348;p46"/>
          <p:cNvSpPr txBox="1">
            <a:spLocks noGrp="1"/>
          </p:cNvSpPr>
          <p:nvPr>
            <p:ph type="title"/>
          </p:nvPr>
        </p:nvSpPr>
        <p:spPr>
          <a:xfrm>
            <a:off x="439926" y="255270"/>
            <a:ext cx="3446273" cy="831215"/>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Education</a:t>
            </a:r>
            <a:endParaRPr/>
          </a:p>
          <a:p>
            <a:pPr marL="12700" lvl="0" indent="0" algn="l" rtl="0">
              <a:lnSpc>
                <a:spcPct val="100000"/>
              </a:lnSpc>
              <a:spcBef>
                <a:spcPts val="100"/>
              </a:spcBef>
              <a:spcAft>
                <a:spcPts val="0"/>
              </a:spcAft>
              <a:buNone/>
            </a:pPr>
            <a:r>
              <a:rPr lang="en-US" sz="2000" b="1">
                <a:solidFill>
                  <a:srgbClr val="000000"/>
                </a:solidFill>
                <a:latin typeface="Source Sans Pro"/>
                <a:ea typeface="Source Sans Pro"/>
                <a:cs typeface="Source Sans Pro"/>
                <a:sym typeface="Source Sans Pro"/>
              </a:rPr>
              <a:t>Add High School</a:t>
            </a:r>
            <a:r>
              <a:rPr lang="en-US" sz="2000" b="0">
                <a:solidFill>
                  <a:srgbClr val="000000"/>
                </a:solidFill>
                <a:latin typeface="Source Sans Pro"/>
                <a:ea typeface="Source Sans Pro"/>
                <a:cs typeface="Source Sans Pro"/>
                <a:sym typeface="Source Sans Pro"/>
              </a:rPr>
              <a:t> </a:t>
            </a:r>
            <a:r>
              <a:rPr lang="en-US" sz="2000" b="1">
                <a:solidFill>
                  <a:srgbClr val="000000"/>
                </a:solidFill>
                <a:latin typeface="Source Sans Pro"/>
                <a:ea typeface="Source Sans Pro"/>
                <a:cs typeface="Source Sans Pro"/>
                <a:sym typeface="Source Sans Pro"/>
              </a:rPr>
              <a:t>Education</a:t>
            </a:r>
            <a:endParaRPr sz="2000">
              <a:latin typeface="Source Sans Pro"/>
              <a:ea typeface="Source Sans Pro"/>
              <a:cs typeface="Source Sans Pro"/>
              <a:sym typeface="Source Sans Pro"/>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Shape 352"/>
        <p:cNvGrpSpPr/>
        <p:nvPr/>
      </p:nvGrpSpPr>
      <p:grpSpPr>
        <a:xfrm>
          <a:off x="0" y="0"/>
          <a:ext cx="0" cy="0"/>
          <a:chOff x="0" y="0"/>
          <a:chExt cx="0" cy="0"/>
        </a:xfrm>
      </p:grpSpPr>
      <p:sp>
        <p:nvSpPr>
          <p:cNvPr id="353" name="Google Shape;353;p47"/>
          <p:cNvSpPr/>
          <p:nvPr/>
        </p:nvSpPr>
        <p:spPr>
          <a:xfrm>
            <a:off x="512427" y="1202094"/>
            <a:ext cx="6758003" cy="5539067"/>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54" name="Google Shape;354;p47"/>
          <p:cNvSpPr txBox="1"/>
          <p:nvPr/>
        </p:nvSpPr>
        <p:spPr>
          <a:xfrm>
            <a:off x="5680709" y="3626358"/>
            <a:ext cx="5842000" cy="1645920"/>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8725" rIns="0" bIns="0" anchor="t" anchorCtr="0">
            <a:spAutoFit/>
          </a:bodyPr>
          <a:lstStyle/>
          <a:p>
            <a:pPr marL="137160" marR="324485" lvl="0" indent="0" algn="l" rtl="0">
              <a:lnSpc>
                <a:spcPct val="100000"/>
              </a:lnSpc>
              <a:spcBef>
                <a:spcPts val="0"/>
              </a:spcBef>
              <a:spcAft>
                <a:spcPts val="0"/>
              </a:spcAft>
              <a:buNone/>
            </a:pPr>
            <a:r>
              <a:rPr lang="en-US" sz="1600">
                <a:solidFill>
                  <a:schemeClr val="dk1"/>
                </a:solidFill>
                <a:latin typeface="Source Sans Pro"/>
                <a:ea typeface="Source Sans Pro"/>
                <a:cs typeface="Source Sans Pro"/>
                <a:sym typeface="Source Sans Pro"/>
              </a:rPr>
              <a:t>To allow us to match your grades to your application, your </a:t>
            </a:r>
            <a:r>
              <a:rPr lang="en-US" sz="1600" b="1">
                <a:solidFill>
                  <a:schemeClr val="dk1"/>
                </a:solidFill>
                <a:latin typeface="Source Sans Pro"/>
                <a:ea typeface="Source Sans Pro"/>
                <a:cs typeface="Source Sans Pro"/>
                <a:sym typeface="Source Sans Pro"/>
              </a:rPr>
              <a:t>OEN  number </a:t>
            </a:r>
            <a:r>
              <a:rPr lang="en-US" sz="1600">
                <a:solidFill>
                  <a:schemeClr val="dk1"/>
                </a:solidFill>
                <a:latin typeface="Source Sans Pro"/>
                <a:ea typeface="Source Sans Pro"/>
                <a:cs typeface="Source Sans Pro"/>
                <a:sym typeface="Source Sans Pro"/>
              </a:rPr>
              <a:t>and </a:t>
            </a:r>
            <a:r>
              <a:rPr lang="en-US" sz="1600" b="1">
                <a:solidFill>
                  <a:schemeClr val="dk1"/>
                </a:solidFill>
                <a:latin typeface="Source Sans Pro"/>
                <a:ea typeface="Source Sans Pro"/>
                <a:cs typeface="Source Sans Pro"/>
                <a:sym typeface="Source Sans Pro"/>
              </a:rPr>
              <a:t>Student Number must be accurate</a:t>
            </a:r>
            <a:r>
              <a:rPr lang="en-US" sz="1600">
                <a:solidFill>
                  <a:schemeClr val="dk1"/>
                </a:solidFill>
                <a:latin typeface="Source Sans Pro"/>
                <a:ea typeface="Source Sans Pro"/>
                <a:cs typeface="Source Sans Pro"/>
                <a:sym typeface="Source Sans Pro"/>
              </a:rPr>
              <a:t>.</a:t>
            </a:r>
            <a:endParaRPr sz="1600">
              <a:solidFill>
                <a:schemeClr val="dk1"/>
              </a:solidFill>
              <a:latin typeface="Source Sans Pro"/>
              <a:ea typeface="Source Sans Pro"/>
              <a:cs typeface="Source Sans Pro"/>
              <a:sym typeface="Source Sans Pro"/>
            </a:endParaRPr>
          </a:p>
          <a:p>
            <a:pPr marL="137160" marR="0" lvl="0" indent="0" algn="l" rtl="0">
              <a:lnSpc>
                <a:spcPct val="100000"/>
              </a:lnSpc>
              <a:spcBef>
                <a:spcPts val="600"/>
              </a:spcBef>
              <a:spcAft>
                <a:spcPts val="0"/>
              </a:spcAft>
              <a:buNone/>
            </a:pPr>
            <a:r>
              <a:rPr lang="en-US" sz="1600" b="1">
                <a:solidFill>
                  <a:schemeClr val="dk1"/>
                </a:solidFill>
                <a:latin typeface="Source Sans Pro"/>
                <a:ea typeface="Source Sans Pro"/>
                <a:cs typeface="Source Sans Pro"/>
                <a:sym typeface="Source Sans Pro"/>
              </a:rPr>
              <a:t>Graduates / Former Ontario High School Students Only:</a:t>
            </a:r>
            <a:endParaRPr sz="1600">
              <a:solidFill>
                <a:schemeClr val="dk1"/>
              </a:solidFill>
              <a:latin typeface="Source Sans Pro"/>
              <a:ea typeface="Source Sans Pro"/>
              <a:cs typeface="Source Sans Pro"/>
              <a:sym typeface="Source Sans Pro"/>
            </a:endParaRPr>
          </a:p>
          <a:p>
            <a:pPr marL="137160" marR="200660" lvl="0" indent="0" algn="l" rtl="0">
              <a:lnSpc>
                <a:spcPct val="131200"/>
              </a:lnSpc>
              <a:spcBef>
                <a:spcPts val="5"/>
              </a:spcBef>
              <a:spcAft>
                <a:spcPts val="0"/>
              </a:spcAft>
              <a:buNone/>
            </a:pPr>
            <a:r>
              <a:rPr lang="en-US" sz="1600">
                <a:solidFill>
                  <a:schemeClr val="dk1"/>
                </a:solidFill>
                <a:latin typeface="Source Sans Pro"/>
                <a:ea typeface="Source Sans Pro"/>
                <a:cs typeface="Source Sans Pro"/>
                <a:sym typeface="Source Sans Pro"/>
              </a:rPr>
              <a:t>Your </a:t>
            </a:r>
            <a:r>
              <a:rPr lang="en-US" sz="1600" b="1">
                <a:solidFill>
                  <a:schemeClr val="dk1"/>
                </a:solidFill>
                <a:latin typeface="Source Sans Pro"/>
                <a:ea typeface="Source Sans Pro"/>
                <a:cs typeface="Source Sans Pro"/>
                <a:sym typeface="Source Sans Pro"/>
              </a:rPr>
              <a:t>First / Last Name on School Record </a:t>
            </a:r>
            <a:r>
              <a:rPr lang="en-US" sz="1600">
                <a:solidFill>
                  <a:schemeClr val="dk1"/>
                </a:solidFill>
                <a:latin typeface="Source Sans Pro"/>
                <a:ea typeface="Source Sans Pro"/>
                <a:cs typeface="Source Sans Pro"/>
                <a:sym typeface="Source Sans Pro"/>
              </a:rPr>
              <a:t>must also be accurate.  Click </a:t>
            </a:r>
            <a:r>
              <a:rPr lang="en-US" sz="1600" b="1">
                <a:solidFill>
                  <a:schemeClr val="dk1"/>
                </a:solidFill>
                <a:latin typeface="Source Sans Pro"/>
                <a:ea typeface="Source Sans Pro"/>
                <a:cs typeface="Source Sans Pro"/>
                <a:sym typeface="Source Sans Pro"/>
              </a:rPr>
              <a:t>Save </a:t>
            </a:r>
            <a:r>
              <a:rPr lang="en-US" sz="1600">
                <a:solidFill>
                  <a:schemeClr val="dk1"/>
                </a:solidFill>
                <a:latin typeface="Source Sans Pro"/>
                <a:ea typeface="Source Sans Pro"/>
                <a:cs typeface="Source Sans Pro"/>
                <a:sym typeface="Source Sans Pro"/>
              </a:rPr>
              <a:t>when done.</a:t>
            </a:r>
            <a:endParaRPr sz="1600">
              <a:solidFill>
                <a:schemeClr val="dk1"/>
              </a:solidFill>
              <a:latin typeface="Source Sans Pro"/>
              <a:ea typeface="Source Sans Pro"/>
              <a:cs typeface="Source Sans Pro"/>
              <a:sym typeface="Source Sans Pro"/>
            </a:endParaRPr>
          </a:p>
        </p:txBody>
      </p:sp>
      <p:sp>
        <p:nvSpPr>
          <p:cNvPr id="355" name="Google Shape;355;p47"/>
          <p:cNvSpPr txBox="1"/>
          <p:nvPr/>
        </p:nvSpPr>
        <p:spPr>
          <a:xfrm>
            <a:off x="5680709" y="1256538"/>
            <a:ext cx="4391025" cy="1492250"/>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7450" rIns="0" bIns="0" anchor="t" anchorCtr="0">
            <a:spAutoFit/>
          </a:bodyPr>
          <a:lstStyle/>
          <a:p>
            <a:pPr marL="137160" marR="0" lvl="0" indent="0" algn="l" rtl="0">
              <a:lnSpc>
                <a:spcPct val="100000"/>
              </a:lnSpc>
              <a:spcBef>
                <a:spcPts val="0"/>
              </a:spcBef>
              <a:spcAft>
                <a:spcPts val="0"/>
              </a:spcAft>
              <a:buNone/>
            </a:pPr>
            <a:r>
              <a:rPr lang="en-US" sz="1600" b="1">
                <a:solidFill>
                  <a:schemeClr val="dk1"/>
                </a:solidFill>
                <a:latin typeface="Source Sans Pro"/>
                <a:ea typeface="Source Sans Pro"/>
                <a:cs typeface="Source Sans Pro"/>
                <a:sym typeface="Source Sans Pro"/>
              </a:rPr>
              <a:t>Current Ontario High School Students Only:</a:t>
            </a:r>
            <a:endParaRPr sz="1600">
              <a:solidFill>
                <a:schemeClr val="dk1"/>
              </a:solidFill>
              <a:latin typeface="Source Sans Pro"/>
              <a:ea typeface="Source Sans Pro"/>
              <a:cs typeface="Source Sans Pro"/>
              <a:sym typeface="Source Sans Pro"/>
            </a:endParaRPr>
          </a:p>
          <a:p>
            <a:pPr marL="137160" marR="146685" lvl="0" indent="0" algn="l" rtl="0">
              <a:lnSpc>
                <a:spcPct val="100000"/>
              </a:lnSpc>
              <a:spcBef>
                <a:spcPts val="600"/>
              </a:spcBef>
              <a:spcAft>
                <a:spcPts val="0"/>
              </a:spcAft>
              <a:buNone/>
            </a:pPr>
            <a:r>
              <a:rPr lang="en-US" sz="1600">
                <a:solidFill>
                  <a:schemeClr val="dk1"/>
                </a:solidFill>
                <a:latin typeface="Source Sans Pro"/>
                <a:ea typeface="Source Sans Pro"/>
                <a:cs typeface="Source Sans Pro"/>
                <a:sym typeface="Source Sans Pro"/>
              </a:rPr>
              <a:t>Most high schools automatically forward your  grades to ontariocolleges.ca. You will need to let  your guidance counsellor know that you’re  applying to an Ontario college.</a:t>
            </a:r>
            <a:endParaRPr sz="1600">
              <a:solidFill>
                <a:schemeClr val="dk1"/>
              </a:solidFill>
              <a:latin typeface="Source Sans Pro"/>
              <a:ea typeface="Source Sans Pro"/>
              <a:cs typeface="Source Sans Pro"/>
              <a:sym typeface="Source Sans Pro"/>
            </a:endParaRPr>
          </a:p>
        </p:txBody>
      </p:sp>
      <p:sp>
        <p:nvSpPr>
          <p:cNvPr id="356" name="Google Shape;356;p47"/>
          <p:cNvSpPr txBox="1">
            <a:spLocks noGrp="1"/>
          </p:cNvSpPr>
          <p:nvPr>
            <p:ph type="title"/>
          </p:nvPr>
        </p:nvSpPr>
        <p:spPr>
          <a:xfrm>
            <a:off x="439926" y="255270"/>
            <a:ext cx="3446273" cy="831215"/>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Education</a:t>
            </a:r>
            <a:endParaRPr/>
          </a:p>
          <a:p>
            <a:pPr marL="12700" lvl="0" indent="0" algn="l" rtl="0">
              <a:lnSpc>
                <a:spcPct val="100000"/>
              </a:lnSpc>
              <a:spcBef>
                <a:spcPts val="100"/>
              </a:spcBef>
              <a:spcAft>
                <a:spcPts val="0"/>
              </a:spcAft>
              <a:buNone/>
            </a:pPr>
            <a:r>
              <a:rPr lang="en-US" sz="2000" b="1">
                <a:solidFill>
                  <a:srgbClr val="000000"/>
                </a:solidFill>
                <a:latin typeface="Source Sans Pro"/>
                <a:ea typeface="Source Sans Pro"/>
                <a:cs typeface="Source Sans Pro"/>
                <a:sym typeface="Source Sans Pro"/>
              </a:rPr>
              <a:t>Add High School</a:t>
            </a:r>
            <a:r>
              <a:rPr lang="en-US" sz="2000" b="0">
                <a:solidFill>
                  <a:srgbClr val="000000"/>
                </a:solidFill>
                <a:latin typeface="Source Sans Pro"/>
                <a:ea typeface="Source Sans Pro"/>
                <a:cs typeface="Source Sans Pro"/>
                <a:sym typeface="Source Sans Pro"/>
              </a:rPr>
              <a:t> </a:t>
            </a:r>
            <a:r>
              <a:rPr lang="en-US" sz="2000" b="1">
                <a:solidFill>
                  <a:srgbClr val="000000"/>
                </a:solidFill>
                <a:latin typeface="Source Sans Pro"/>
                <a:ea typeface="Source Sans Pro"/>
                <a:cs typeface="Source Sans Pro"/>
                <a:sym typeface="Source Sans Pro"/>
              </a:rPr>
              <a:t>Education</a:t>
            </a:r>
            <a:endParaRPr sz="2000">
              <a:latin typeface="Source Sans Pro"/>
              <a:ea typeface="Source Sans Pro"/>
              <a:cs typeface="Source Sans Pro"/>
              <a:sym typeface="Source Sans Pro"/>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Shape 360"/>
        <p:cNvGrpSpPr/>
        <p:nvPr/>
      </p:nvGrpSpPr>
      <p:grpSpPr>
        <a:xfrm>
          <a:off x="0" y="0"/>
          <a:ext cx="0" cy="0"/>
          <a:chOff x="0" y="0"/>
          <a:chExt cx="0" cy="0"/>
        </a:xfrm>
      </p:grpSpPr>
      <p:sp>
        <p:nvSpPr>
          <p:cNvPr id="361" name="Google Shape;361;p48"/>
          <p:cNvSpPr/>
          <p:nvPr/>
        </p:nvSpPr>
        <p:spPr>
          <a:xfrm>
            <a:off x="376778" y="1138427"/>
            <a:ext cx="8941319" cy="5558266"/>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2" name="Google Shape;362;p48"/>
          <p:cNvSpPr txBox="1"/>
          <p:nvPr/>
        </p:nvSpPr>
        <p:spPr>
          <a:xfrm>
            <a:off x="6392417" y="1445513"/>
            <a:ext cx="4017645" cy="1063112"/>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7450" rIns="0" bIns="0" anchor="t" anchorCtr="0">
            <a:spAutoFit/>
          </a:bodyPr>
          <a:lstStyle/>
          <a:p>
            <a:pPr marL="137160" marR="134620" lvl="0" indent="0" algn="l" rtl="0">
              <a:lnSpc>
                <a:spcPct val="100000"/>
              </a:lnSpc>
              <a:spcBef>
                <a:spcPts val="0"/>
              </a:spcBef>
              <a:spcAft>
                <a:spcPts val="0"/>
              </a:spcAft>
              <a:buNone/>
            </a:pPr>
            <a:r>
              <a:rPr lang="en-US" sz="1600">
                <a:solidFill>
                  <a:schemeClr val="dk1"/>
                </a:solidFill>
                <a:latin typeface="Source Sans Pro"/>
                <a:ea typeface="Source Sans Pro"/>
                <a:cs typeface="Source Sans Pro"/>
                <a:sym typeface="Source Sans Pro"/>
              </a:rPr>
              <a:t>You cannot delete an education record once  it has been added. However, you can make  changes (e.g. dates attended), if needed.</a:t>
            </a:r>
            <a:endParaRPr sz="1600">
              <a:solidFill>
                <a:schemeClr val="dk1"/>
              </a:solidFill>
              <a:latin typeface="Source Sans Pro"/>
              <a:ea typeface="Source Sans Pro"/>
              <a:cs typeface="Source Sans Pro"/>
              <a:sym typeface="Source Sans Pro"/>
            </a:endParaRPr>
          </a:p>
        </p:txBody>
      </p:sp>
      <p:sp>
        <p:nvSpPr>
          <p:cNvPr id="363" name="Google Shape;363;p48"/>
          <p:cNvSpPr/>
          <p:nvPr/>
        </p:nvSpPr>
        <p:spPr>
          <a:xfrm>
            <a:off x="4725923" y="3710940"/>
            <a:ext cx="1851660" cy="334010"/>
          </a:xfrm>
          <a:custGeom>
            <a:avLst/>
            <a:gdLst/>
            <a:ahLst/>
            <a:cxnLst/>
            <a:rect l="l" t="t" r="r" b="b"/>
            <a:pathLst>
              <a:path w="1851659" h="334010" extrusionOk="0">
                <a:moveTo>
                  <a:pt x="166878" y="0"/>
                </a:moveTo>
                <a:lnTo>
                  <a:pt x="0" y="166878"/>
                </a:lnTo>
                <a:lnTo>
                  <a:pt x="166878" y="333756"/>
                </a:lnTo>
                <a:lnTo>
                  <a:pt x="166878" y="250317"/>
                </a:lnTo>
                <a:lnTo>
                  <a:pt x="1851660" y="250317"/>
                </a:lnTo>
                <a:lnTo>
                  <a:pt x="1851660" y="83439"/>
                </a:lnTo>
                <a:lnTo>
                  <a:pt x="166878" y="83439"/>
                </a:lnTo>
                <a:lnTo>
                  <a:pt x="166878" y="0"/>
                </a:lnTo>
                <a:close/>
              </a:path>
            </a:pathLst>
          </a:custGeom>
          <a:solidFill>
            <a:srgbClr val="396B9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4" name="Google Shape;364;p48"/>
          <p:cNvSpPr txBox="1"/>
          <p:nvPr/>
        </p:nvSpPr>
        <p:spPr>
          <a:xfrm>
            <a:off x="5970270" y="3441953"/>
            <a:ext cx="5553710" cy="2280111"/>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8725" rIns="0" bIns="0" anchor="t" anchorCtr="0">
            <a:spAutoFit/>
          </a:bodyPr>
          <a:lstStyle/>
          <a:p>
            <a:pPr marL="137160" marR="0" lvl="0" indent="0" algn="l" rtl="0">
              <a:lnSpc>
                <a:spcPct val="100000"/>
              </a:lnSpc>
              <a:spcBef>
                <a:spcPts val="0"/>
              </a:spcBef>
              <a:spcAft>
                <a:spcPts val="0"/>
              </a:spcAft>
              <a:buNone/>
            </a:pPr>
            <a:r>
              <a:rPr lang="en-US" sz="1600" b="1">
                <a:solidFill>
                  <a:schemeClr val="dk1"/>
                </a:solidFill>
                <a:latin typeface="Source Sans Pro"/>
                <a:ea typeface="Source Sans Pro"/>
                <a:cs typeface="Source Sans Pro"/>
                <a:sym typeface="Source Sans Pro"/>
              </a:rPr>
              <a:t>Ontario High School Grades</a:t>
            </a:r>
            <a:endParaRPr sz="1600">
              <a:solidFill>
                <a:schemeClr val="dk1"/>
              </a:solidFill>
              <a:latin typeface="Source Sans Pro"/>
              <a:ea typeface="Source Sans Pro"/>
              <a:cs typeface="Source Sans Pro"/>
              <a:sym typeface="Source Sans Pro"/>
            </a:endParaRPr>
          </a:p>
          <a:p>
            <a:pPr marL="424180" marR="0" lvl="0" indent="-287020" algn="l" rtl="0">
              <a:lnSpc>
                <a:spcPct val="100000"/>
              </a:lnSpc>
              <a:spcBef>
                <a:spcPts val="605"/>
              </a:spcBef>
              <a:spcAft>
                <a:spcPts val="0"/>
              </a:spcAft>
              <a:buClr>
                <a:schemeClr val="dk1"/>
              </a:buClr>
              <a:buSzPts val="1600"/>
              <a:buFont typeface="Arial"/>
              <a:buChar char="•"/>
            </a:pPr>
            <a:r>
              <a:rPr lang="en-US" sz="1600">
                <a:solidFill>
                  <a:schemeClr val="dk1"/>
                </a:solidFill>
                <a:latin typeface="Source Sans Pro"/>
                <a:ea typeface="Source Sans Pro"/>
                <a:cs typeface="Source Sans Pro"/>
                <a:sym typeface="Source Sans Pro"/>
              </a:rPr>
              <a:t>Grades will be listed in the </a:t>
            </a:r>
            <a:r>
              <a:rPr lang="en-US" sz="1600" b="1">
                <a:solidFill>
                  <a:schemeClr val="dk1"/>
                </a:solidFill>
                <a:latin typeface="Source Sans Pro"/>
                <a:ea typeface="Source Sans Pro"/>
                <a:cs typeface="Source Sans Pro"/>
                <a:sym typeface="Source Sans Pro"/>
              </a:rPr>
              <a:t>Transcripts Received at</a:t>
            </a:r>
            <a:endParaRPr sz="1600">
              <a:solidFill>
                <a:schemeClr val="dk1"/>
              </a:solidFill>
              <a:latin typeface="Source Sans Pro"/>
              <a:ea typeface="Source Sans Pro"/>
              <a:cs typeface="Source Sans Pro"/>
              <a:sym typeface="Source Sans Pro"/>
            </a:endParaRPr>
          </a:p>
          <a:p>
            <a:pPr marL="423544" marR="0" lvl="0" indent="0" algn="l" rtl="0">
              <a:lnSpc>
                <a:spcPct val="100000"/>
              </a:lnSpc>
              <a:spcBef>
                <a:spcPts val="0"/>
              </a:spcBef>
              <a:spcAft>
                <a:spcPts val="0"/>
              </a:spcAft>
              <a:buNone/>
            </a:pPr>
            <a:r>
              <a:rPr lang="en-US" sz="1600" b="1">
                <a:solidFill>
                  <a:schemeClr val="dk1"/>
                </a:solidFill>
                <a:latin typeface="Source Sans Pro"/>
                <a:ea typeface="Source Sans Pro"/>
                <a:cs typeface="Source Sans Pro"/>
                <a:sym typeface="Source Sans Pro"/>
              </a:rPr>
              <a:t>ontariocolleges.ca </a:t>
            </a:r>
            <a:r>
              <a:rPr lang="en-US" sz="1600">
                <a:solidFill>
                  <a:schemeClr val="dk1"/>
                </a:solidFill>
                <a:latin typeface="Source Sans Pro"/>
                <a:ea typeface="Source Sans Pro"/>
                <a:cs typeface="Source Sans Pro"/>
                <a:sym typeface="Source Sans Pro"/>
              </a:rPr>
              <a:t>section.</a:t>
            </a:r>
            <a:endParaRPr sz="1600">
              <a:solidFill>
                <a:schemeClr val="dk1"/>
              </a:solidFill>
              <a:latin typeface="Source Sans Pro"/>
              <a:ea typeface="Source Sans Pro"/>
              <a:cs typeface="Source Sans Pro"/>
              <a:sym typeface="Source Sans Pro"/>
            </a:endParaRPr>
          </a:p>
          <a:p>
            <a:pPr marL="424180" marR="144145" lvl="0" indent="-287020" algn="l" rtl="0">
              <a:lnSpc>
                <a:spcPct val="100000"/>
              </a:lnSpc>
              <a:spcBef>
                <a:spcPts val="600"/>
              </a:spcBef>
              <a:spcAft>
                <a:spcPts val="0"/>
              </a:spcAft>
              <a:buClr>
                <a:schemeClr val="dk1"/>
              </a:buClr>
              <a:buSzPts val="1600"/>
              <a:buFont typeface="Arial"/>
              <a:buChar char="•"/>
            </a:pPr>
            <a:r>
              <a:rPr lang="en-US" sz="1600">
                <a:solidFill>
                  <a:schemeClr val="dk1"/>
                </a:solidFill>
                <a:latin typeface="Source Sans Pro"/>
                <a:ea typeface="Source Sans Pro"/>
                <a:cs typeface="Source Sans Pro"/>
                <a:sym typeface="Source Sans Pro"/>
              </a:rPr>
              <a:t>It’s recommended that current students check their grades  several times during the school year. (e.g. After mid-term  and final marks for semester 1 and 2.)</a:t>
            </a:r>
            <a:endParaRPr sz="1600">
              <a:solidFill>
                <a:schemeClr val="dk1"/>
              </a:solidFill>
              <a:latin typeface="Source Sans Pro"/>
              <a:ea typeface="Source Sans Pro"/>
              <a:cs typeface="Source Sans Pro"/>
              <a:sym typeface="Source Sans Pro"/>
            </a:endParaRPr>
          </a:p>
          <a:p>
            <a:pPr marL="424180" marR="0" lvl="0" indent="-287020" algn="l" rtl="0">
              <a:lnSpc>
                <a:spcPct val="100000"/>
              </a:lnSpc>
              <a:spcBef>
                <a:spcPts val="600"/>
              </a:spcBef>
              <a:spcAft>
                <a:spcPts val="0"/>
              </a:spcAft>
              <a:buClr>
                <a:schemeClr val="dk1"/>
              </a:buClr>
              <a:buSzPts val="1600"/>
              <a:buFont typeface="Arial"/>
              <a:buChar char="•"/>
            </a:pPr>
            <a:r>
              <a:rPr lang="en-US" sz="1600">
                <a:solidFill>
                  <a:schemeClr val="dk1"/>
                </a:solidFill>
                <a:latin typeface="Source Sans Pro"/>
                <a:ea typeface="Source Sans Pro"/>
                <a:cs typeface="Source Sans Pro"/>
                <a:sym typeface="Source Sans Pro"/>
              </a:rPr>
              <a:t>Any errors should be reported to your guidance counsellor.</a:t>
            </a:r>
            <a:endParaRPr sz="1600">
              <a:solidFill>
                <a:schemeClr val="dk1"/>
              </a:solidFill>
              <a:latin typeface="Source Sans Pro"/>
              <a:ea typeface="Source Sans Pro"/>
              <a:cs typeface="Source Sans Pro"/>
              <a:sym typeface="Source Sans Pro"/>
            </a:endParaRPr>
          </a:p>
        </p:txBody>
      </p:sp>
      <p:sp>
        <p:nvSpPr>
          <p:cNvPr id="365" name="Google Shape;365;p48"/>
          <p:cNvSpPr/>
          <p:nvPr/>
        </p:nvSpPr>
        <p:spPr>
          <a:xfrm>
            <a:off x="5743955" y="5914644"/>
            <a:ext cx="1851660" cy="335280"/>
          </a:xfrm>
          <a:custGeom>
            <a:avLst/>
            <a:gdLst/>
            <a:ahLst/>
            <a:cxnLst/>
            <a:rect l="l" t="t" r="r" b="b"/>
            <a:pathLst>
              <a:path w="1851659" h="335279" extrusionOk="0">
                <a:moveTo>
                  <a:pt x="167640" y="0"/>
                </a:moveTo>
                <a:lnTo>
                  <a:pt x="0" y="167639"/>
                </a:lnTo>
                <a:lnTo>
                  <a:pt x="167640" y="335279"/>
                </a:lnTo>
                <a:lnTo>
                  <a:pt x="167640" y="251459"/>
                </a:lnTo>
                <a:lnTo>
                  <a:pt x="1851660" y="251459"/>
                </a:lnTo>
                <a:lnTo>
                  <a:pt x="1851660" y="83819"/>
                </a:lnTo>
                <a:lnTo>
                  <a:pt x="167640" y="83819"/>
                </a:lnTo>
                <a:lnTo>
                  <a:pt x="167640" y="0"/>
                </a:lnTo>
                <a:close/>
              </a:path>
            </a:pathLst>
          </a:custGeom>
          <a:solidFill>
            <a:srgbClr val="396B9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6" name="Google Shape;366;p48"/>
          <p:cNvSpPr txBox="1"/>
          <p:nvPr/>
        </p:nvSpPr>
        <p:spPr>
          <a:xfrm>
            <a:off x="6392417" y="5788914"/>
            <a:ext cx="4529455" cy="1064394"/>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8725" rIns="0" bIns="0" anchor="t" anchorCtr="0">
            <a:spAutoFit/>
          </a:bodyPr>
          <a:lstStyle/>
          <a:p>
            <a:pPr marL="137160" marR="149860" lvl="0" indent="0" algn="l" rtl="0">
              <a:lnSpc>
                <a:spcPct val="100000"/>
              </a:lnSpc>
              <a:spcBef>
                <a:spcPts val="0"/>
              </a:spcBef>
              <a:spcAft>
                <a:spcPts val="0"/>
              </a:spcAft>
              <a:buNone/>
            </a:pPr>
            <a:r>
              <a:rPr lang="en-US" sz="1600">
                <a:solidFill>
                  <a:schemeClr val="dk1"/>
                </a:solidFill>
                <a:latin typeface="Source Sans Pro"/>
                <a:ea typeface="Source Sans Pro"/>
                <a:cs typeface="Source Sans Pro"/>
                <a:sym typeface="Source Sans Pro"/>
              </a:rPr>
              <a:t>You can view your transcripts, report cards, or any  other documents in the Supporting Documents  section once they’ve been processed.</a:t>
            </a:r>
            <a:endParaRPr sz="1600">
              <a:solidFill>
                <a:schemeClr val="dk1"/>
              </a:solidFill>
              <a:latin typeface="Source Sans Pro"/>
              <a:ea typeface="Source Sans Pro"/>
              <a:cs typeface="Source Sans Pro"/>
              <a:sym typeface="Source Sans Pro"/>
            </a:endParaRPr>
          </a:p>
        </p:txBody>
      </p:sp>
      <p:sp>
        <p:nvSpPr>
          <p:cNvPr id="367" name="Google Shape;367;p48"/>
          <p:cNvSpPr txBox="1">
            <a:spLocks noGrp="1"/>
          </p:cNvSpPr>
          <p:nvPr>
            <p:ph type="title"/>
          </p:nvPr>
        </p:nvSpPr>
        <p:spPr>
          <a:xfrm>
            <a:off x="439927" y="255270"/>
            <a:ext cx="2198370" cy="831215"/>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Education</a:t>
            </a:r>
            <a:endParaRPr/>
          </a:p>
          <a:p>
            <a:pPr marL="12700" lvl="0" indent="0" algn="l" rtl="0">
              <a:lnSpc>
                <a:spcPct val="100000"/>
              </a:lnSpc>
              <a:spcBef>
                <a:spcPts val="100"/>
              </a:spcBef>
              <a:spcAft>
                <a:spcPts val="0"/>
              </a:spcAft>
              <a:buNone/>
            </a:pPr>
            <a:r>
              <a:rPr lang="en-US" sz="2000" b="1">
                <a:solidFill>
                  <a:srgbClr val="000000"/>
                </a:solidFill>
                <a:latin typeface="Source Sans Pro"/>
                <a:ea typeface="Source Sans Pro"/>
                <a:cs typeface="Source Sans Pro"/>
                <a:sym typeface="Source Sans Pro"/>
              </a:rPr>
              <a:t>Summary</a:t>
            </a:r>
            <a:endParaRPr sz="2000">
              <a:latin typeface="Source Sans Pro"/>
              <a:ea typeface="Source Sans Pro"/>
              <a:cs typeface="Source Sans Pro"/>
              <a:sym typeface="Source Sans Pro"/>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Shape 371"/>
        <p:cNvGrpSpPr/>
        <p:nvPr/>
      </p:nvGrpSpPr>
      <p:grpSpPr>
        <a:xfrm>
          <a:off x="0" y="0"/>
          <a:ext cx="0" cy="0"/>
          <a:chOff x="0" y="0"/>
          <a:chExt cx="0" cy="0"/>
        </a:xfrm>
      </p:grpSpPr>
      <p:sp>
        <p:nvSpPr>
          <p:cNvPr id="372" name="Google Shape;372;p49"/>
          <p:cNvSpPr txBox="1">
            <a:spLocks noGrp="1"/>
          </p:cNvSpPr>
          <p:nvPr>
            <p:ph type="title"/>
          </p:nvPr>
        </p:nvSpPr>
        <p:spPr>
          <a:xfrm>
            <a:off x="439924" y="255275"/>
            <a:ext cx="5099400" cy="5055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Financial Support</a:t>
            </a:r>
            <a:endParaRPr/>
          </a:p>
        </p:txBody>
      </p:sp>
      <p:sp>
        <p:nvSpPr>
          <p:cNvPr id="373" name="Google Shape;373;p49"/>
          <p:cNvSpPr/>
          <p:nvPr/>
        </p:nvSpPr>
        <p:spPr>
          <a:xfrm>
            <a:off x="395400" y="1037004"/>
            <a:ext cx="10007081" cy="4738426"/>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74" name="Google Shape;374;p49"/>
          <p:cNvSpPr/>
          <p:nvPr/>
        </p:nvSpPr>
        <p:spPr>
          <a:xfrm>
            <a:off x="3005054" y="2750147"/>
            <a:ext cx="7414541" cy="2135983"/>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75" name="Google Shape;375;p49"/>
          <p:cNvSpPr txBox="1"/>
          <p:nvPr/>
        </p:nvSpPr>
        <p:spPr>
          <a:xfrm>
            <a:off x="6581393" y="3111245"/>
            <a:ext cx="4944110" cy="1956305"/>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8100" rIns="0" bIns="0" anchor="t" anchorCtr="0">
            <a:spAutoFit/>
          </a:bodyPr>
          <a:lstStyle/>
          <a:p>
            <a:pPr marL="137160" marR="174625" lvl="0" indent="0" algn="just" rtl="0">
              <a:lnSpc>
                <a:spcPct val="100000"/>
              </a:lnSpc>
              <a:spcBef>
                <a:spcPts val="0"/>
              </a:spcBef>
              <a:spcAft>
                <a:spcPts val="0"/>
              </a:spcAft>
              <a:buNone/>
            </a:pPr>
            <a:r>
              <a:rPr lang="en-US" sz="1600" b="1">
                <a:solidFill>
                  <a:schemeClr val="dk1"/>
                </a:solidFill>
                <a:latin typeface="Source Sans Pro"/>
                <a:ea typeface="Source Sans Pro"/>
                <a:cs typeface="Source Sans Pro"/>
                <a:sym typeface="Source Sans Pro"/>
              </a:rPr>
              <a:t>Sponsor Agency </a:t>
            </a:r>
            <a:r>
              <a:rPr lang="en-US" sz="1600">
                <a:solidFill>
                  <a:schemeClr val="dk1"/>
                </a:solidFill>
                <a:latin typeface="Source Sans Pro"/>
                <a:ea typeface="Source Sans Pro"/>
                <a:cs typeface="Source Sans Pro"/>
                <a:sym typeface="Source Sans Pro"/>
              </a:rPr>
              <a:t>- The agency that will be paying all or  some of your expenses while you attend college.</a:t>
            </a:r>
            <a:endParaRPr sz="1600">
              <a:solidFill>
                <a:schemeClr val="dk1"/>
              </a:solidFill>
              <a:latin typeface="Source Sans Pro"/>
              <a:ea typeface="Source Sans Pro"/>
              <a:cs typeface="Source Sans Pro"/>
              <a:sym typeface="Source Sans Pro"/>
            </a:endParaRPr>
          </a:p>
          <a:p>
            <a:pPr marL="137160" marR="159385" lvl="0" indent="0" algn="just" rtl="0">
              <a:lnSpc>
                <a:spcPct val="100000"/>
              </a:lnSpc>
              <a:spcBef>
                <a:spcPts val="600"/>
              </a:spcBef>
              <a:spcAft>
                <a:spcPts val="0"/>
              </a:spcAft>
              <a:buNone/>
            </a:pPr>
            <a:r>
              <a:rPr lang="en-US" sz="1600">
                <a:solidFill>
                  <a:schemeClr val="dk1"/>
                </a:solidFill>
                <a:latin typeface="Source Sans Pro"/>
                <a:ea typeface="Source Sans Pro"/>
                <a:cs typeface="Source Sans Pro"/>
                <a:sym typeface="Source Sans Pro"/>
              </a:rPr>
              <a:t>If you’re applying for financial aid (e.g. OSAP, a bursary  or scholarship), you are not considered sponsored and  should select No Sponsorship.</a:t>
            </a:r>
            <a:endParaRPr sz="1600">
              <a:solidFill>
                <a:schemeClr val="dk1"/>
              </a:solidFill>
              <a:latin typeface="Source Sans Pro"/>
              <a:ea typeface="Source Sans Pro"/>
              <a:cs typeface="Source Sans Pro"/>
              <a:sym typeface="Source Sans Pro"/>
            </a:endParaRPr>
          </a:p>
          <a:p>
            <a:pPr marL="137160" marR="0" lvl="0" indent="0" algn="just" rtl="0">
              <a:lnSpc>
                <a:spcPct val="100000"/>
              </a:lnSpc>
              <a:spcBef>
                <a:spcPts val="600"/>
              </a:spcBef>
              <a:spcAft>
                <a:spcPts val="0"/>
              </a:spcAft>
              <a:buNone/>
            </a:pPr>
            <a:r>
              <a:rPr lang="en-US" sz="1600">
                <a:solidFill>
                  <a:schemeClr val="dk1"/>
                </a:solidFill>
                <a:latin typeface="Source Sans Pro"/>
                <a:ea typeface="Source Sans Pro"/>
                <a:cs typeface="Source Sans Pro"/>
                <a:sym typeface="Source Sans Pro"/>
              </a:rPr>
              <a:t>Click </a:t>
            </a:r>
            <a:r>
              <a:rPr lang="en-US" sz="1600" b="1">
                <a:solidFill>
                  <a:schemeClr val="dk1"/>
                </a:solidFill>
                <a:latin typeface="Source Sans Pro"/>
                <a:ea typeface="Source Sans Pro"/>
                <a:cs typeface="Source Sans Pro"/>
                <a:sym typeface="Source Sans Pro"/>
              </a:rPr>
              <a:t>Save and Continue to Next Step</a:t>
            </a:r>
            <a:r>
              <a:rPr lang="en-US" sz="1600">
                <a:solidFill>
                  <a:schemeClr val="dk1"/>
                </a:solidFill>
                <a:latin typeface="Source Sans Pro"/>
                <a:ea typeface="Source Sans Pro"/>
                <a:cs typeface="Source Sans Pro"/>
                <a:sym typeface="Source Sans Pro"/>
              </a:rPr>
              <a:t>.</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Shape 379"/>
        <p:cNvGrpSpPr/>
        <p:nvPr/>
      </p:nvGrpSpPr>
      <p:grpSpPr>
        <a:xfrm>
          <a:off x="0" y="0"/>
          <a:ext cx="0" cy="0"/>
          <a:chOff x="0" y="0"/>
          <a:chExt cx="0" cy="0"/>
        </a:xfrm>
      </p:grpSpPr>
      <p:sp>
        <p:nvSpPr>
          <p:cNvPr id="380" name="Google Shape;380;p50"/>
          <p:cNvSpPr/>
          <p:nvPr/>
        </p:nvSpPr>
        <p:spPr>
          <a:xfrm>
            <a:off x="361205" y="859682"/>
            <a:ext cx="9143965" cy="5699320"/>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81" name="Google Shape;381;p50"/>
          <p:cNvSpPr txBox="1">
            <a:spLocks noGrp="1"/>
          </p:cNvSpPr>
          <p:nvPr>
            <p:ph type="title"/>
          </p:nvPr>
        </p:nvSpPr>
        <p:spPr>
          <a:xfrm>
            <a:off x="439927" y="255270"/>
            <a:ext cx="2409190" cy="513715"/>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Experience</a:t>
            </a:r>
            <a:endParaRPr/>
          </a:p>
        </p:txBody>
      </p:sp>
      <p:sp>
        <p:nvSpPr>
          <p:cNvPr id="382" name="Google Shape;382;p50"/>
          <p:cNvSpPr txBox="1"/>
          <p:nvPr/>
        </p:nvSpPr>
        <p:spPr>
          <a:xfrm>
            <a:off x="4781550" y="5552694"/>
            <a:ext cx="6545580" cy="1141979"/>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9375" rIns="0" bIns="0" anchor="t" anchorCtr="0">
            <a:spAutoFit/>
          </a:bodyPr>
          <a:lstStyle/>
          <a:p>
            <a:pPr marL="136525" marR="349885" lvl="0" indent="0" algn="l" rtl="0">
              <a:lnSpc>
                <a:spcPct val="100000"/>
              </a:lnSpc>
              <a:spcBef>
                <a:spcPts val="0"/>
              </a:spcBef>
              <a:spcAft>
                <a:spcPts val="0"/>
              </a:spcAft>
              <a:buNone/>
            </a:pPr>
            <a:r>
              <a:rPr lang="en-US" sz="1600">
                <a:solidFill>
                  <a:schemeClr val="dk1"/>
                </a:solidFill>
                <a:latin typeface="Source Sans Pro"/>
                <a:ea typeface="Source Sans Pro"/>
                <a:cs typeface="Source Sans Pro"/>
                <a:sym typeface="Source Sans Pro"/>
              </a:rPr>
              <a:t>Only add information to these sections if it relates to your area of study.  Check the </a:t>
            </a:r>
            <a:r>
              <a:rPr lang="en-US" sz="1600" b="1">
                <a:solidFill>
                  <a:schemeClr val="dk1"/>
                </a:solidFill>
                <a:latin typeface="Source Sans Pro"/>
                <a:ea typeface="Source Sans Pro"/>
                <a:cs typeface="Source Sans Pro"/>
                <a:sym typeface="Source Sans Pro"/>
              </a:rPr>
              <a:t>No Experience </a:t>
            </a:r>
            <a:r>
              <a:rPr lang="en-US" sz="1600">
                <a:solidFill>
                  <a:schemeClr val="dk1"/>
                </a:solidFill>
                <a:latin typeface="Source Sans Pro"/>
                <a:ea typeface="Source Sans Pro"/>
                <a:cs typeface="Source Sans Pro"/>
                <a:sym typeface="Source Sans Pro"/>
              </a:rPr>
              <a:t>to add box if none of them apply to you.</a:t>
            </a:r>
            <a:endParaRPr sz="1600">
              <a:solidFill>
                <a:schemeClr val="dk1"/>
              </a:solidFill>
              <a:latin typeface="Source Sans Pro"/>
              <a:ea typeface="Source Sans Pro"/>
              <a:cs typeface="Source Sans Pro"/>
              <a:sym typeface="Source Sans Pro"/>
            </a:endParaRPr>
          </a:p>
          <a:p>
            <a:pPr marL="136525" marR="0" lvl="0" indent="0" algn="l" rtl="0">
              <a:lnSpc>
                <a:spcPct val="100000"/>
              </a:lnSpc>
              <a:spcBef>
                <a:spcPts val="600"/>
              </a:spcBef>
              <a:spcAft>
                <a:spcPts val="0"/>
              </a:spcAft>
              <a:buNone/>
            </a:pPr>
            <a:r>
              <a:rPr lang="en-US" sz="1600">
                <a:solidFill>
                  <a:schemeClr val="dk1"/>
                </a:solidFill>
                <a:latin typeface="Source Sans Pro"/>
                <a:ea typeface="Source Sans Pro"/>
                <a:cs typeface="Source Sans Pro"/>
                <a:sym typeface="Source Sans Pro"/>
              </a:rPr>
              <a:t>When you’re finished, click </a:t>
            </a:r>
            <a:r>
              <a:rPr lang="en-US" sz="1600" b="1">
                <a:solidFill>
                  <a:schemeClr val="dk1"/>
                </a:solidFill>
                <a:latin typeface="Source Sans Pro"/>
                <a:ea typeface="Source Sans Pro"/>
                <a:cs typeface="Source Sans Pro"/>
                <a:sym typeface="Source Sans Pro"/>
              </a:rPr>
              <a:t>Continue to Next Step</a:t>
            </a:r>
            <a:r>
              <a:rPr lang="en-US" sz="1600">
                <a:solidFill>
                  <a:schemeClr val="dk1"/>
                </a:solidFill>
                <a:latin typeface="Source Sans Pro"/>
                <a:ea typeface="Source Sans Pro"/>
                <a:cs typeface="Source Sans Pro"/>
                <a:sym typeface="Source Sans Pro"/>
              </a:rPr>
              <a:t>.</a:t>
            </a:r>
            <a:endParaRPr sz="1600">
              <a:solidFill>
                <a:schemeClr val="dk1"/>
              </a:solidFill>
              <a:latin typeface="Source Sans Pro"/>
              <a:ea typeface="Source Sans Pro"/>
              <a:cs typeface="Source Sans Pro"/>
              <a:sym typeface="Source Sans Pro"/>
            </a:endParaRPr>
          </a:p>
        </p:txBody>
      </p:sp>
      <p:sp>
        <p:nvSpPr>
          <p:cNvPr id="383" name="Google Shape;383;p50"/>
          <p:cNvSpPr txBox="1"/>
          <p:nvPr/>
        </p:nvSpPr>
        <p:spPr>
          <a:xfrm>
            <a:off x="4781550" y="2730245"/>
            <a:ext cx="5125720" cy="570669"/>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7450" rIns="0" bIns="0" anchor="t" anchorCtr="0">
            <a:spAutoFit/>
          </a:bodyPr>
          <a:lstStyle/>
          <a:p>
            <a:pPr marL="136525" marR="0" lvl="0" indent="0" algn="l" rtl="0">
              <a:lnSpc>
                <a:spcPct val="100000"/>
              </a:lnSpc>
              <a:spcBef>
                <a:spcPts val="0"/>
              </a:spcBef>
              <a:spcAft>
                <a:spcPts val="0"/>
              </a:spcAft>
              <a:buNone/>
            </a:pPr>
            <a:r>
              <a:rPr lang="en-US" sz="1600" b="1">
                <a:solidFill>
                  <a:schemeClr val="dk1"/>
                </a:solidFill>
                <a:latin typeface="Source Sans Pro"/>
                <a:ea typeface="Source Sans Pro"/>
                <a:cs typeface="Source Sans Pro"/>
                <a:sym typeface="Source Sans Pro"/>
              </a:rPr>
              <a:t>Job Experience – </a:t>
            </a:r>
            <a:r>
              <a:rPr lang="en-US" sz="1600">
                <a:solidFill>
                  <a:schemeClr val="dk1"/>
                </a:solidFill>
                <a:latin typeface="Source Sans Pro"/>
                <a:ea typeface="Source Sans Pro"/>
                <a:cs typeface="Source Sans Pro"/>
                <a:sym typeface="Source Sans Pro"/>
              </a:rPr>
              <a:t>Previous or current paid employment</a:t>
            </a:r>
            <a:endParaRPr sz="1600">
              <a:solidFill>
                <a:schemeClr val="dk1"/>
              </a:solidFill>
              <a:latin typeface="Source Sans Pro"/>
              <a:ea typeface="Source Sans Pro"/>
              <a:cs typeface="Source Sans Pro"/>
              <a:sym typeface="Source Sans Pro"/>
            </a:endParaRPr>
          </a:p>
        </p:txBody>
      </p:sp>
      <p:sp>
        <p:nvSpPr>
          <p:cNvPr id="384" name="Google Shape;384;p50"/>
          <p:cNvSpPr txBox="1"/>
          <p:nvPr/>
        </p:nvSpPr>
        <p:spPr>
          <a:xfrm>
            <a:off x="4781550" y="3347465"/>
            <a:ext cx="5125720" cy="1170940"/>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9375" rIns="0" bIns="0" anchor="t" anchorCtr="0">
            <a:spAutoFit/>
          </a:bodyPr>
          <a:lstStyle/>
          <a:p>
            <a:pPr marL="136525" marR="199390" lvl="0" indent="0" algn="l" rtl="0">
              <a:lnSpc>
                <a:spcPct val="100000"/>
              </a:lnSpc>
              <a:spcBef>
                <a:spcPts val="0"/>
              </a:spcBef>
              <a:spcAft>
                <a:spcPts val="0"/>
              </a:spcAft>
              <a:buNone/>
            </a:pPr>
            <a:r>
              <a:rPr lang="en-US" sz="1600" b="1">
                <a:solidFill>
                  <a:schemeClr val="dk1"/>
                </a:solidFill>
                <a:latin typeface="Source Sans Pro"/>
                <a:ea typeface="Source Sans Pro"/>
                <a:cs typeface="Source Sans Pro"/>
                <a:sym typeface="Source Sans Pro"/>
              </a:rPr>
              <a:t>Test Information – </a:t>
            </a:r>
            <a:r>
              <a:rPr lang="en-US" sz="1600">
                <a:solidFill>
                  <a:schemeClr val="dk1"/>
                </a:solidFill>
                <a:latin typeface="Source Sans Pro"/>
                <a:ea typeface="Source Sans Pro"/>
                <a:cs typeface="Source Sans Pro"/>
                <a:sym typeface="Source Sans Pro"/>
              </a:rPr>
              <a:t>Standardized test scores that can be  submitted to support your application (e.g. GED, TOEFL,  IELTS, HOAE). Your test results will be posted here once  we receive them.</a:t>
            </a:r>
            <a:endParaRPr sz="1600">
              <a:solidFill>
                <a:schemeClr val="dk1"/>
              </a:solidFill>
              <a:latin typeface="Source Sans Pro"/>
              <a:ea typeface="Source Sans Pro"/>
              <a:cs typeface="Source Sans Pro"/>
              <a:sym typeface="Source Sans Pro"/>
            </a:endParaRPr>
          </a:p>
        </p:txBody>
      </p:sp>
      <p:sp>
        <p:nvSpPr>
          <p:cNvPr id="385" name="Google Shape;385;p50"/>
          <p:cNvSpPr txBox="1"/>
          <p:nvPr/>
        </p:nvSpPr>
        <p:spPr>
          <a:xfrm>
            <a:off x="4781550" y="4688585"/>
            <a:ext cx="5125720" cy="676910"/>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8725" rIns="0" bIns="0" anchor="t" anchorCtr="0">
            <a:spAutoFit/>
          </a:bodyPr>
          <a:lstStyle/>
          <a:p>
            <a:pPr marL="136525" marR="260984" lvl="0" indent="0" algn="l" rtl="0">
              <a:lnSpc>
                <a:spcPct val="100000"/>
              </a:lnSpc>
              <a:spcBef>
                <a:spcPts val="0"/>
              </a:spcBef>
              <a:spcAft>
                <a:spcPts val="0"/>
              </a:spcAft>
              <a:buNone/>
            </a:pPr>
            <a:r>
              <a:rPr lang="en-US" sz="1600" b="1">
                <a:solidFill>
                  <a:schemeClr val="dk1"/>
                </a:solidFill>
                <a:latin typeface="Source Sans Pro"/>
                <a:ea typeface="Source Sans Pro"/>
                <a:cs typeface="Source Sans Pro"/>
                <a:sym typeface="Source Sans Pro"/>
              </a:rPr>
              <a:t>Other Activities – </a:t>
            </a:r>
            <a:r>
              <a:rPr lang="en-US" sz="1600">
                <a:solidFill>
                  <a:schemeClr val="dk1"/>
                </a:solidFill>
                <a:latin typeface="Source Sans Pro"/>
                <a:ea typeface="Source Sans Pro"/>
                <a:cs typeface="Source Sans Pro"/>
                <a:sym typeface="Source Sans Pro"/>
              </a:rPr>
              <a:t>Past or current volunteer experience,  associations, memberships, etc.</a:t>
            </a:r>
            <a:endParaRPr sz="1600">
              <a:solidFill>
                <a:schemeClr val="dk1"/>
              </a:solidFill>
              <a:latin typeface="Source Sans Pro"/>
              <a:ea typeface="Source Sans Pro"/>
              <a:cs typeface="Source Sans Pro"/>
              <a:sym typeface="Source Sans Pro"/>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Shape 389"/>
        <p:cNvGrpSpPr/>
        <p:nvPr/>
      </p:nvGrpSpPr>
      <p:grpSpPr>
        <a:xfrm>
          <a:off x="0" y="0"/>
          <a:ext cx="0" cy="0"/>
          <a:chOff x="0" y="0"/>
          <a:chExt cx="0" cy="0"/>
        </a:xfrm>
      </p:grpSpPr>
      <p:sp>
        <p:nvSpPr>
          <p:cNvPr id="390" name="Google Shape;390;p51"/>
          <p:cNvSpPr/>
          <p:nvPr/>
        </p:nvSpPr>
        <p:spPr>
          <a:xfrm>
            <a:off x="367424" y="1138427"/>
            <a:ext cx="7296491" cy="5400478"/>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91" name="Google Shape;391;p51"/>
          <p:cNvSpPr txBox="1"/>
          <p:nvPr/>
        </p:nvSpPr>
        <p:spPr>
          <a:xfrm>
            <a:off x="4883658" y="3393185"/>
            <a:ext cx="2860675" cy="936218"/>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2525" rIns="0" bIns="0" anchor="t" anchorCtr="0">
            <a:spAutoFit/>
          </a:bodyPr>
          <a:lstStyle/>
          <a:p>
            <a:pPr marL="136525" marR="321945" lvl="0" indent="0" algn="l" rtl="0">
              <a:lnSpc>
                <a:spcPct val="131400"/>
              </a:lnSpc>
              <a:spcBef>
                <a:spcPts val="0"/>
              </a:spcBef>
              <a:spcAft>
                <a:spcPts val="0"/>
              </a:spcAft>
              <a:buNone/>
            </a:pPr>
            <a:r>
              <a:rPr lang="en-US" sz="1600">
                <a:solidFill>
                  <a:schemeClr val="dk1"/>
                </a:solidFill>
                <a:latin typeface="Source Sans Pro"/>
                <a:ea typeface="Source Sans Pro"/>
                <a:cs typeface="Source Sans Pro"/>
                <a:sym typeface="Source Sans Pro"/>
              </a:rPr>
              <a:t>Complete all required fields.  Click </a:t>
            </a:r>
            <a:r>
              <a:rPr lang="en-US" sz="1600" b="1">
                <a:solidFill>
                  <a:schemeClr val="dk1"/>
                </a:solidFill>
                <a:latin typeface="Source Sans Pro"/>
                <a:ea typeface="Source Sans Pro"/>
                <a:cs typeface="Source Sans Pro"/>
                <a:sym typeface="Source Sans Pro"/>
              </a:rPr>
              <a:t>Save </a:t>
            </a:r>
            <a:r>
              <a:rPr lang="en-US" sz="1600">
                <a:solidFill>
                  <a:schemeClr val="dk1"/>
                </a:solidFill>
                <a:latin typeface="Source Sans Pro"/>
                <a:ea typeface="Source Sans Pro"/>
                <a:cs typeface="Source Sans Pro"/>
                <a:sym typeface="Source Sans Pro"/>
              </a:rPr>
              <a:t>when done.</a:t>
            </a:r>
            <a:endParaRPr sz="1600">
              <a:solidFill>
                <a:schemeClr val="dk1"/>
              </a:solidFill>
              <a:latin typeface="Source Sans Pro"/>
              <a:ea typeface="Source Sans Pro"/>
              <a:cs typeface="Source Sans Pro"/>
              <a:sym typeface="Source Sans Pro"/>
            </a:endParaRPr>
          </a:p>
        </p:txBody>
      </p:sp>
      <p:sp>
        <p:nvSpPr>
          <p:cNvPr id="392" name="Google Shape;392;p51"/>
          <p:cNvSpPr txBox="1">
            <a:spLocks noGrp="1"/>
          </p:cNvSpPr>
          <p:nvPr>
            <p:ph type="title"/>
          </p:nvPr>
        </p:nvSpPr>
        <p:spPr>
          <a:xfrm>
            <a:off x="439926" y="255270"/>
            <a:ext cx="2760473" cy="825867"/>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Experience</a:t>
            </a:r>
            <a:endParaRPr/>
          </a:p>
          <a:p>
            <a:pPr marL="12700" lvl="0" indent="0" algn="l" rtl="0">
              <a:lnSpc>
                <a:spcPct val="100000"/>
              </a:lnSpc>
              <a:spcBef>
                <a:spcPts val="100"/>
              </a:spcBef>
              <a:spcAft>
                <a:spcPts val="0"/>
              </a:spcAft>
              <a:buNone/>
            </a:pPr>
            <a:r>
              <a:rPr lang="en-US" sz="2000" b="1">
                <a:solidFill>
                  <a:srgbClr val="000000"/>
                </a:solidFill>
                <a:latin typeface="Source Sans Pro"/>
                <a:ea typeface="Source Sans Pro"/>
                <a:cs typeface="Source Sans Pro"/>
                <a:sym typeface="Source Sans Pro"/>
              </a:rPr>
              <a:t>Add Job</a:t>
            </a:r>
            <a:r>
              <a:rPr lang="en-US" sz="2000" b="0">
                <a:solidFill>
                  <a:srgbClr val="000000"/>
                </a:solidFill>
                <a:latin typeface="Source Sans Pro"/>
                <a:ea typeface="Source Sans Pro"/>
                <a:cs typeface="Source Sans Pro"/>
                <a:sym typeface="Source Sans Pro"/>
              </a:rPr>
              <a:t> </a:t>
            </a:r>
            <a:r>
              <a:rPr lang="en-US" sz="2000">
                <a:solidFill>
                  <a:srgbClr val="000000"/>
                </a:solidFill>
                <a:latin typeface="Source Sans Pro"/>
                <a:ea typeface="Source Sans Pro"/>
                <a:cs typeface="Source Sans Pro"/>
                <a:sym typeface="Source Sans Pro"/>
              </a:rPr>
              <a:t>E</a:t>
            </a:r>
            <a:r>
              <a:rPr lang="en-US" sz="2000" b="1">
                <a:solidFill>
                  <a:srgbClr val="000000"/>
                </a:solidFill>
                <a:latin typeface="Source Sans Pro"/>
                <a:ea typeface="Source Sans Pro"/>
                <a:cs typeface="Source Sans Pro"/>
                <a:sym typeface="Source Sans Pro"/>
              </a:rPr>
              <a:t>xperience</a:t>
            </a:r>
            <a:endParaRPr sz="2000">
              <a:latin typeface="Source Sans Pro"/>
              <a:ea typeface="Source Sans Pro"/>
              <a:cs typeface="Source Sans Pro"/>
              <a:sym typeface="Source Sans Pro"/>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Shape 396"/>
        <p:cNvGrpSpPr/>
        <p:nvPr/>
      </p:nvGrpSpPr>
      <p:grpSpPr>
        <a:xfrm>
          <a:off x="0" y="0"/>
          <a:ext cx="0" cy="0"/>
          <a:chOff x="0" y="0"/>
          <a:chExt cx="0" cy="0"/>
        </a:xfrm>
      </p:grpSpPr>
      <p:sp>
        <p:nvSpPr>
          <p:cNvPr id="397" name="Google Shape;397;p52"/>
          <p:cNvSpPr/>
          <p:nvPr/>
        </p:nvSpPr>
        <p:spPr>
          <a:xfrm>
            <a:off x="368593" y="1138427"/>
            <a:ext cx="8664583" cy="5502029"/>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98" name="Google Shape;398;p52"/>
          <p:cNvSpPr/>
          <p:nvPr/>
        </p:nvSpPr>
        <p:spPr>
          <a:xfrm>
            <a:off x="3773423" y="3616452"/>
            <a:ext cx="1850389" cy="334010"/>
          </a:xfrm>
          <a:custGeom>
            <a:avLst/>
            <a:gdLst/>
            <a:ahLst/>
            <a:cxnLst/>
            <a:rect l="l" t="t" r="r" b="b"/>
            <a:pathLst>
              <a:path w="1850389" h="334010" extrusionOk="0">
                <a:moveTo>
                  <a:pt x="166878" y="0"/>
                </a:moveTo>
                <a:lnTo>
                  <a:pt x="0" y="166878"/>
                </a:lnTo>
                <a:lnTo>
                  <a:pt x="166878" y="333756"/>
                </a:lnTo>
                <a:lnTo>
                  <a:pt x="166878" y="250317"/>
                </a:lnTo>
                <a:lnTo>
                  <a:pt x="1850136" y="250317"/>
                </a:lnTo>
                <a:lnTo>
                  <a:pt x="1850136" y="83439"/>
                </a:lnTo>
                <a:lnTo>
                  <a:pt x="166878" y="83439"/>
                </a:lnTo>
                <a:lnTo>
                  <a:pt x="166878" y="0"/>
                </a:lnTo>
                <a:close/>
              </a:path>
            </a:pathLst>
          </a:custGeom>
          <a:solidFill>
            <a:srgbClr val="396B9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99" name="Google Shape;399;p52"/>
          <p:cNvSpPr txBox="1"/>
          <p:nvPr/>
        </p:nvSpPr>
        <p:spPr>
          <a:xfrm>
            <a:off x="4402073" y="3477005"/>
            <a:ext cx="2296795" cy="676910"/>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8725" rIns="0" bIns="0" anchor="t" anchorCtr="0">
            <a:spAutoFit/>
          </a:bodyPr>
          <a:lstStyle/>
          <a:p>
            <a:pPr marL="135890" marR="0" lvl="0" indent="0" algn="l" rtl="0">
              <a:lnSpc>
                <a:spcPct val="100000"/>
              </a:lnSpc>
              <a:spcBef>
                <a:spcPts val="0"/>
              </a:spcBef>
              <a:spcAft>
                <a:spcPts val="0"/>
              </a:spcAft>
              <a:buNone/>
            </a:pPr>
            <a:r>
              <a:rPr lang="en-US" sz="1600" b="1">
                <a:solidFill>
                  <a:schemeClr val="dk1"/>
                </a:solidFill>
                <a:latin typeface="Source Sans Pro"/>
                <a:ea typeface="Source Sans Pro"/>
                <a:cs typeface="Source Sans Pro"/>
                <a:sym typeface="Source Sans Pro"/>
              </a:rPr>
              <a:t>Add buttons </a:t>
            </a:r>
            <a:r>
              <a:rPr lang="en-US" sz="1600">
                <a:solidFill>
                  <a:schemeClr val="dk1"/>
                </a:solidFill>
                <a:latin typeface="Source Sans Pro"/>
                <a:ea typeface="Source Sans Pro"/>
                <a:cs typeface="Source Sans Pro"/>
                <a:sym typeface="Source Sans Pro"/>
              </a:rPr>
              <a:t>– add</a:t>
            </a:r>
            <a:endParaRPr sz="1600">
              <a:solidFill>
                <a:schemeClr val="dk1"/>
              </a:solidFill>
              <a:latin typeface="Source Sans Pro"/>
              <a:ea typeface="Source Sans Pro"/>
              <a:cs typeface="Source Sans Pro"/>
              <a:sym typeface="Source Sans Pro"/>
            </a:endParaRPr>
          </a:p>
          <a:p>
            <a:pPr marL="135890" marR="0" lvl="0" indent="0" algn="l" rtl="0">
              <a:lnSpc>
                <a:spcPct val="100000"/>
              </a:lnSpc>
              <a:spcBef>
                <a:spcPts val="0"/>
              </a:spcBef>
              <a:spcAft>
                <a:spcPts val="0"/>
              </a:spcAft>
              <a:buNone/>
            </a:pPr>
            <a:r>
              <a:rPr lang="en-US" sz="1600">
                <a:solidFill>
                  <a:schemeClr val="dk1"/>
                </a:solidFill>
                <a:latin typeface="Source Sans Pro"/>
                <a:ea typeface="Source Sans Pro"/>
                <a:cs typeface="Source Sans Pro"/>
                <a:sym typeface="Source Sans Pro"/>
              </a:rPr>
              <a:t>additional information</a:t>
            </a:r>
            <a:endParaRPr sz="1600">
              <a:solidFill>
                <a:schemeClr val="dk1"/>
              </a:solidFill>
              <a:latin typeface="Source Sans Pro"/>
              <a:ea typeface="Source Sans Pro"/>
              <a:cs typeface="Source Sans Pro"/>
              <a:sym typeface="Source Sans Pro"/>
            </a:endParaRPr>
          </a:p>
        </p:txBody>
      </p:sp>
      <p:sp>
        <p:nvSpPr>
          <p:cNvPr id="400" name="Google Shape;400;p52"/>
          <p:cNvSpPr/>
          <p:nvPr/>
        </p:nvSpPr>
        <p:spPr>
          <a:xfrm>
            <a:off x="6537959" y="2514600"/>
            <a:ext cx="1851660" cy="334010"/>
          </a:xfrm>
          <a:custGeom>
            <a:avLst/>
            <a:gdLst/>
            <a:ahLst/>
            <a:cxnLst/>
            <a:rect l="l" t="t" r="r" b="b"/>
            <a:pathLst>
              <a:path w="1851659" h="334010" extrusionOk="0">
                <a:moveTo>
                  <a:pt x="166878" y="0"/>
                </a:moveTo>
                <a:lnTo>
                  <a:pt x="0" y="166877"/>
                </a:lnTo>
                <a:lnTo>
                  <a:pt x="166878" y="333755"/>
                </a:lnTo>
                <a:lnTo>
                  <a:pt x="166878" y="250316"/>
                </a:lnTo>
                <a:lnTo>
                  <a:pt x="1851660" y="250316"/>
                </a:lnTo>
                <a:lnTo>
                  <a:pt x="1851660" y="83438"/>
                </a:lnTo>
                <a:lnTo>
                  <a:pt x="166878" y="83438"/>
                </a:lnTo>
                <a:lnTo>
                  <a:pt x="166878" y="0"/>
                </a:lnTo>
                <a:close/>
              </a:path>
            </a:pathLst>
          </a:custGeom>
          <a:solidFill>
            <a:srgbClr val="396B9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01" name="Google Shape;401;p52"/>
          <p:cNvSpPr txBox="1"/>
          <p:nvPr/>
        </p:nvSpPr>
        <p:spPr>
          <a:xfrm>
            <a:off x="7062978" y="2189226"/>
            <a:ext cx="4122420" cy="1259384"/>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3175" rIns="0" bIns="0" anchor="t" anchorCtr="0">
            <a:spAutoFit/>
          </a:bodyPr>
          <a:lstStyle/>
          <a:p>
            <a:pPr marL="136525" marR="409575" lvl="0" indent="0" algn="l" rtl="0">
              <a:lnSpc>
                <a:spcPct val="131200"/>
              </a:lnSpc>
              <a:spcBef>
                <a:spcPts val="0"/>
              </a:spcBef>
              <a:spcAft>
                <a:spcPts val="0"/>
              </a:spcAft>
              <a:buNone/>
            </a:pPr>
            <a:r>
              <a:rPr lang="en-US" sz="1600" b="1">
                <a:solidFill>
                  <a:schemeClr val="dk1"/>
                </a:solidFill>
                <a:latin typeface="Source Sans Pro"/>
                <a:ea typeface="Source Sans Pro"/>
                <a:cs typeface="Source Sans Pro"/>
                <a:sym typeface="Source Sans Pro"/>
              </a:rPr>
              <a:t>View Details </a:t>
            </a:r>
            <a:r>
              <a:rPr lang="en-US" sz="1600">
                <a:solidFill>
                  <a:schemeClr val="dk1"/>
                </a:solidFill>
                <a:latin typeface="Source Sans Pro"/>
                <a:ea typeface="Source Sans Pro"/>
                <a:cs typeface="Source Sans Pro"/>
                <a:sym typeface="Source Sans Pro"/>
              </a:rPr>
              <a:t>– view existing information  </a:t>
            </a:r>
            <a:r>
              <a:rPr lang="en-US" sz="1600" b="1">
                <a:solidFill>
                  <a:schemeClr val="dk1"/>
                </a:solidFill>
                <a:latin typeface="Source Sans Pro"/>
                <a:ea typeface="Source Sans Pro"/>
                <a:cs typeface="Source Sans Pro"/>
                <a:sym typeface="Source Sans Pro"/>
              </a:rPr>
              <a:t>Edit Details </a:t>
            </a:r>
            <a:r>
              <a:rPr lang="en-US" sz="1600">
                <a:solidFill>
                  <a:schemeClr val="dk1"/>
                </a:solidFill>
                <a:latin typeface="Source Sans Pro"/>
                <a:ea typeface="Source Sans Pro"/>
                <a:cs typeface="Source Sans Pro"/>
                <a:sym typeface="Source Sans Pro"/>
              </a:rPr>
              <a:t>– update existing information  </a:t>
            </a:r>
            <a:r>
              <a:rPr lang="en-US" sz="1600" b="1">
                <a:solidFill>
                  <a:schemeClr val="dk1"/>
                </a:solidFill>
                <a:latin typeface="Source Sans Pro"/>
                <a:ea typeface="Source Sans Pro"/>
                <a:cs typeface="Source Sans Pro"/>
                <a:sym typeface="Source Sans Pro"/>
              </a:rPr>
              <a:t>Delete </a:t>
            </a:r>
            <a:r>
              <a:rPr lang="en-US" sz="1600">
                <a:solidFill>
                  <a:schemeClr val="dk1"/>
                </a:solidFill>
                <a:latin typeface="Source Sans Pro"/>
                <a:ea typeface="Source Sans Pro"/>
                <a:cs typeface="Source Sans Pro"/>
                <a:sym typeface="Source Sans Pro"/>
              </a:rPr>
              <a:t>– remove existing information</a:t>
            </a:r>
            <a:endParaRPr sz="1600">
              <a:solidFill>
                <a:schemeClr val="dk1"/>
              </a:solidFill>
              <a:latin typeface="Source Sans Pro"/>
              <a:ea typeface="Source Sans Pro"/>
              <a:cs typeface="Source Sans Pro"/>
              <a:sym typeface="Source Sans Pro"/>
            </a:endParaRPr>
          </a:p>
        </p:txBody>
      </p:sp>
      <p:sp>
        <p:nvSpPr>
          <p:cNvPr id="402" name="Google Shape;402;p52"/>
          <p:cNvSpPr txBox="1">
            <a:spLocks noGrp="1"/>
          </p:cNvSpPr>
          <p:nvPr>
            <p:ph type="title"/>
          </p:nvPr>
        </p:nvSpPr>
        <p:spPr>
          <a:xfrm>
            <a:off x="439927" y="255270"/>
            <a:ext cx="2409190" cy="831215"/>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Experience</a:t>
            </a:r>
            <a:endParaRPr/>
          </a:p>
          <a:p>
            <a:pPr marL="12700" lvl="0" indent="0" algn="l" rtl="0">
              <a:lnSpc>
                <a:spcPct val="100000"/>
              </a:lnSpc>
              <a:spcBef>
                <a:spcPts val="100"/>
              </a:spcBef>
              <a:spcAft>
                <a:spcPts val="0"/>
              </a:spcAft>
              <a:buNone/>
            </a:pPr>
            <a:r>
              <a:rPr lang="en-US" sz="2000" b="1">
                <a:solidFill>
                  <a:srgbClr val="000000"/>
                </a:solidFill>
                <a:latin typeface="Source Sans Pro"/>
                <a:ea typeface="Source Sans Pro"/>
                <a:cs typeface="Source Sans Pro"/>
                <a:sym typeface="Source Sans Pro"/>
              </a:rPr>
              <a:t>Summary</a:t>
            </a:r>
            <a:endParaRPr sz="2000">
              <a:latin typeface="Source Sans Pro"/>
              <a:ea typeface="Source Sans Pro"/>
              <a:cs typeface="Source Sans Pro"/>
              <a:sym typeface="Source Sans Pro"/>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Shape 406"/>
        <p:cNvGrpSpPr/>
        <p:nvPr/>
      </p:nvGrpSpPr>
      <p:grpSpPr>
        <a:xfrm>
          <a:off x="0" y="0"/>
          <a:ext cx="0" cy="0"/>
          <a:chOff x="0" y="0"/>
          <a:chExt cx="0" cy="0"/>
        </a:xfrm>
      </p:grpSpPr>
      <p:sp>
        <p:nvSpPr>
          <p:cNvPr id="407" name="Google Shape;407;p53"/>
          <p:cNvSpPr/>
          <p:nvPr/>
        </p:nvSpPr>
        <p:spPr>
          <a:xfrm>
            <a:off x="361225" y="1012324"/>
            <a:ext cx="10058400" cy="4332900"/>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08" name="Google Shape;408;p53"/>
          <p:cNvSpPr txBox="1">
            <a:spLocks noGrp="1"/>
          </p:cNvSpPr>
          <p:nvPr>
            <p:ph type="title"/>
          </p:nvPr>
        </p:nvSpPr>
        <p:spPr>
          <a:xfrm>
            <a:off x="439924" y="255275"/>
            <a:ext cx="5377800" cy="5055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My Applications</a:t>
            </a:r>
            <a:endParaRPr/>
          </a:p>
        </p:txBody>
      </p:sp>
      <p:sp>
        <p:nvSpPr>
          <p:cNvPr id="409" name="Google Shape;409;p53"/>
          <p:cNvSpPr/>
          <p:nvPr/>
        </p:nvSpPr>
        <p:spPr>
          <a:xfrm>
            <a:off x="6118859" y="4724400"/>
            <a:ext cx="1851660" cy="334010"/>
          </a:xfrm>
          <a:custGeom>
            <a:avLst/>
            <a:gdLst/>
            <a:ahLst/>
            <a:cxnLst/>
            <a:rect l="l" t="t" r="r" b="b"/>
            <a:pathLst>
              <a:path w="1851659" h="334010" extrusionOk="0">
                <a:moveTo>
                  <a:pt x="166878" y="0"/>
                </a:moveTo>
                <a:lnTo>
                  <a:pt x="0" y="166878"/>
                </a:lnTo>
                <a:lnTo>
                  <a:pt x="166878" y="333756"/>
                </a:lnTo>
                <a:lnTo>
                  <a:pt x="166878" y="250317"/>
                </a:lnTo>
                <a:lnTo>
                  <a:pt x="1851660" y="250317"/>
                </a:lnTo>
                <a:lnTo>
                  <a:pt x="1851660" y="83439"/>
                </a:lnTo>
                <a:lnTo>
                  <a:pt x="166878" y="83439"/>
                </a:lnTo>
                <a:lnTo>
                  <a:pt x="166878" y="0"/>
                </a:lnTo>
                <a:close/>
              </a:path>
            </a:pathLst>
          </a:custGeom>
          <a:solidFill>
            <a:srgbClr val="396B9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10" name="Google Shape;410;p53"/>
          <p:cNvSpPr txBox="1"/>
          <p:nvPr/>
        </p:nvSpPr>
        <p:spPr>
          <a:xfrm>
            <a:off x="6653021" y="4633721"/>
            <a:ext cx="2255400" cy="1295400"/>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8725" rIns="0" bIns="0" anchor="t" anchorCtr="0">
            <a:spAutoFit/>
          </a:bodyPr>
          <a:lstStyle/>
          <a:p>
            <a:pPr marL="137160" marR="0" lvl="0" indent="0" algn="l" rtl="0">
              <a:lnSpc>
                <a:spcPct val="100000"/>
              </a:lnSpc>
              <a:spcBef>
                <a:spcPts val="0"/>
              </a:spcBef>
              <a:spcAft>
                <a:spcPts val="0"/>
              </a:spcAft>
              <a:buNone/>
            </a:pPr>
            <a:r>
              <a:rPr lang="en-US" sz="1600">
                <a:solidFill>
                  <a:srgbClr val="FF0000"/>
                </a:solidFill>
                <a:latin typeface="Source Sans Pro"/>
                <a:ea typeface="Source Sans Pro"/>
                <a:cs typeface="Source Sans Pro"/>
                <a:sym typeface="Source Sans Pro"/>
              </a:rPr>
              <a:t>Programs starting in:</a:t>
            </a:r>
            <a:endParaRPr sz="1600">
              <a:solidFill>
                <a:schemeClr val="dk1"/>
              </a:solidFill>
              <a:latin typeface="Source Sans Pro"/>
              <a:ea typeface="Source Sans Pro"/>
              <a:cs typeface="Source Sans Pro"/>
              <a:sym typeface="Source Sans Pro"/>
            </a:endParaRPr>
          </a:p>
          <a:p>
            <a:pPr marL="424180" marR="0" lvl="0" indent="-287020" algn="l" rtl="0">
              <a:lnSpc>
                <a:spcPct val="100000"/>
              </a:lnSpc>
              <a:spcBef>
                <a:spcPts val="605"/>
              </a:spcBef>
              <a:spcAft>
                <a:spcPts val="0"/>
              </a:spcAft>
              <a:buClr>
                <a:srgbClr val="FF0000"/>
              </a:buClr>
              <a:buSzPts val="1600"/>
              <a:buFont typeface="Arial"/>
              <a:buChar char="•"/>
            </a:pPr>
            <a:r>
              <a:rPr lang="en-US" sz="1600">
                <a:solidFill>
                  <a:srgbClr val="FF0000"/>
                </a:solidFill>
                <a:latin typeface="Source Sans Pro"/>
                <a:ea typeface="Source Sans Pro"/>
                <a:cs typeface="Source Sans Pro"/>
                <a:sym typeface="Source Sans Pro"/>
              </a:rPr>
              <a:t>September 2023</a:t>
            </a:r>
            <a:endParaRPr sz="1600">
              <a:solidFill>
                <a:schemeClr val="dk1"/>
              </a:solidFill>
              <a:latin typeface="Source Sans Pro"/>
              <a:ea typeface="Source Sans Pro"/>
              <a:cs typeface="Source Sans Pro"/>
              <a:sym typeface="Source Sans Pro"/>
            </a:endParaRPr>
          </a:p>
          <a:p>
            <a:pPr marL="424180" marR="0" lvl="0" indent="-287020" algn="l" rtl="0">
              <a:lnSpc>
                <a:spcPct val="100000"/>
              </a:lnSpc>
              <a:spcBef>
                <a:spcPts val="600"/>
              </a:spcBef>
              <a:spcAft>
                <a:spcPts val="0"/>
              </a:spcAft>
              <a:buClr>
                <a:srgbClr val="FF0000"/>
              </a:buClr>
              <a:buSzPts val="1600"/>
              <a:buFont typeface="Arial"/>
              <a:buChar char="•"/>
            </a:pPr>
            <a:r>
              <a:rPr lang="en-US" sz="1600">
                <a:solidFill>
                  <a:srgbClr val="FF0000"/>
                </a:solidFill>
                <a:latin typeface="Source Sans Pro"/>
                <a:ea typeface="Source Sans Pro"/>
                <a:cs typeface="Source Sans Pro"/>
                <a:sym typeface="Source Sans Pro"/>
              </a:rPr>
              <a:t>January 2024</a:t>
            </a:r>
            <a:endParaRPr sz="1600">
              <a:solidFill>
                <a:schemeClr val="dk1"/>
              </a:solidFill>
              <a:latin typeface="Source Sans Pro"/>
              <a:ea typeface="Source Sans Pro"/>
              <a:cs typeface="Source Sans Pro"/>
              <a:sym typeface="Source Sans Pro"/>
            </a:endParaRPr>
          </a:p>
          <a:p>
            <a:pPr marL="424180" marR="0" lvl="0" indent="-287020" algn="l" rtl="0">
              <a:lnSpc>
                <a:spcPct val="100000"/>
              </a:lnSpc>
              <a:spcBef>
                <a:spcPts val="595"/>
              </a:spcBef>
              <a:spcAft>
                <a:spcPts val="0"/>
              </a:spcAft>
              <a:buClr>
                <a:srgbClr val="FF0000"/>
              </a:buClr>
              <a:buSzPts val="1600"/>
              <a:buFont typeface="Arial"/>
              <a:buChar char="•"/>
            </a:pPr>
            <a:r>
              <a:rPr lang="en-US" sz="1600">
                <a:solidFill>
                  <a:srgbClr val="FF0000"/>
                </a:solidFill>
                <a:latin typeface="Source Sans Pro"/>
                <a:ea typeface="Source Sans Pro"/>
                <a:cs typeface="Source Sans Pro"/>
                <a:sym typeface="Source Sans Pro"/>
              </a:rPr>
              <a:t>May 2024</a:t>
            </a:r>
            <a:endParaRPr sz="1600">
              <a:solidFill>
                <a:schemeClr val="dk1"/>
              </a:solidFill>
              <a:latin typeface="Source Sans Pro"/>
              <a:ea typeface="Source Sans Pro"/>
              <a:cs typeface="Source Sans Pro"/>
              <a:sym typeface="Source Sans Pro"/>
            </a:endParaRPr>
          </a:p>
        </p:txBody>
      </p:sp>
      <p:sp>
        <p:nvSpPr>
          <p:cNvPr id="411" name="Google Shape;411;p53"/>
          <p:cNvSpPr txBox="1"/>
          <p:nvPr/>
        </p:nvSpPr>
        <p:spPr>
          <a:xfrm>
            <a:off x="2999994" y="3156966"/>
            <a:ext cx="5908675" cy="1463862"/>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8100" rIns="0" bIns="0" anchor="t" anchorCtr="0">
            <a:spAutoFit/>
          </a:bodyPr>
          <a:lstStyle/>
          <a:p>
            <a:pPr marL="135890" marR="0" lvl="0" indent="0" algn="l" rtl="0">
              <a:lnSpc>
                <a:spcPct val="100000"/>
              </a:lnSpc>
              <a:spcBef>
                <a:spcPts val="0"/>
              </a:spcBef>
              <a:spcAft>
                <a:spcPts val="0"/>
              </a:spcAft>
              <a:buNone/>
            </a:pPr>
            <a:r>
              <a:rPr lang="en-US" sz="1600" b="1">
                <a:solidFill>
                  <a:schemeClr val="dk1"/>
                </a:solidFill>
                <a:latin typeface="Source Sans Pro"/>
                <a:ea typeface="Source Sans Pro"/>
                <a:cs typeface="Source Sans Pro"/>
                <a:sym typeface="Source Sans Pro"/>
              </a:rPr>
              <a:t>Click the button with the start date you wish to apply to.</a:t>
            </a:r>
            <a:endParaRPr sz="1600">
              <a:solidFill>
                <a:schemeClr val="dk1"/>
              </a:solidFill>
              <a:latin typeface="Source Sans Pro"/>
              <a:ea typeface="Source Sans Pro"/>
              <a:cs typeface="Source Sans Pro"/>
              <a:sym typeface="Source Sans Pro"/>
            </a:endParaRPr>
          </a:p>
          <a:p>
            <a:pPr marL="135890" marR="486409" lvl="0" indent="0" algn="l" rtl="0">
              <a:lnSpc>
                <a:spcPct val="100000"/>
              </a:lnSpc>
              <a:spcBef>
                <a:spcPts val="605"/>
              </a:spcBef>
              <a:spcAft>
                <a:spcPts val="0"/>
              </a:spcAft>
              <a:buNone/>
            </a:pPr>
            <a:r>
              <a:rPr lang="en-US" sz="1600">
                <a:solidFill>
                  <a:schemeClr val="dk1"/>
                </a:solidFill>
                <a:latin typeface="Source Sans Pro"/>
                <a:ea typeface="Source Sans Pro"/>
                <a:cs typeface="Source Sans Pro"/>
                <a:sym typeface="Source Sans Pro"/>
              </a:rPr>
              <a:t>Selecting programs from BOTH application cycles will result in  two applications and an additional application processing fee.</a:t>
            </a:r>
            <a:endParaRPr sz="1600">
              <a:solidFill>
                <a:schemeClr val="dk1"/>
              </a:solidFill>
              <a:latin typeface="Source Sans Pro"/>
              <a:ea typeface="Source Sans Pro"/>
              <a:cs typeface="Source Sans Pro"/>
              <a:sym typeface="Source Sans Pro"/>
            </a:endParaRPr>
          </a:p>
          <a:p>
            <a:pPr marL="135890" marR="0" lvl="0" indent="0" algn="l" rtl="0">
              <a:lnSpc>
                <a:spcPct val="100000"/>
              </a:lnSpc>
              <a:spcBef>
                <a:spcPts val="600"/>
              </a:spcBef>
              <a:spcAft>
                <a:spcPts val="0"/>
              </a:spcAft>
              <a:buNone/>
            </a:pPr>
            <a:r>
              <a:rPr lang="en-US" sz="1600" b="1">
                <a:solidFill>
                  <a:schemeClr val="dk1"/>
                </a:solidFill>
                <a:latin typeface="Source Sans Pro"/>
                <a:ea typeface="Source Sans Pro"/>
                <a:cs typeface="Source Sans Pro"/>
                <a:sym typeface="Source Sans Pro"/>
              </a:rPr>
              <a:t>Note: </a:t>
            </a:r>
            <a:r>
              <a:rPr lang="en-US" sz="1600">
                <a:solidFill>
                  <a:schemeClr val="dk1"/>
                </a:solidFill>
                <a:latin typeface="Source Sans Pro"/>
                <a:ea typeface="Source Sans Pro"/>
                <a:cs typeface="Source Sans Pro"/>
                <a:sym typeface="Source Sans Pro"/>
              </a:rPr>
              <a:t>Fees paid on duplicate applications are non-refundable.</a:t>
            </a:r>
            <a:endParaRPr sz="1600">
              <a:solidFill>
                <a:schemeClr val="dk1"/>
              </a:solidFill>
              <a:latin typeface="Source Sans Pro"/>
              <a:ea typeface="Source Sans Pro"/>
              <a:cs typeface="Source Sans Pro"/>
              <a:sym typeface="Source Sans Pro"/>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Shape 415"/>
        <p:cNvGrpSpPr/>
        <p:nvPr/>
      </p:nvGrpSpPr>
      <p:grpSpPr>
        <a:xfrm>
          <a:off x="0" y="0"/>
          <a:ext cx="0" cy="0"/>
          <a:chOff x="0" y="0"/>
          <a:chExt cx="0" cy="0"/>
        </a:xfrm>
      </p:grpSpPr>
      <p:sp>
        <p:nvSpPr>
          <p:cNvPr id="416" name="Google Shape;416;p54"/>
          <p:cNvSpPr/>
          <p:nvPr/>
        </p:nvSpPr>
        <p:spPr>
          <a:xfrm>
            <a:off x="493299" y="1138407"/>
            <a:ext cx="7691057" cy="5497789"/>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17" name="Google Shape;417;p54"/>
          <p:cNvSpPr txBox="1">
            <a:spLocks noGrp="1"/>
          </p:cNvSpPr>
          <p:nvPr>
            <p:ph type="title"/>
          </p:nvPr>
        </p:nvSpPr>
        <p:spPr>
          <a:xfrm>
            <a:off x="439924" y="255275"/>
            <a:ext cx="5252400" cy="5055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My Applications</a:t>
            </a:r>
            <a:endParaRPr/>
          </a:p>
        </p:txBody>
      </p:sp>
      <p:sp>
        <p:nvSpPr>
          <p:cNvPr id="418" name="Google Shape;418;p54"/>
          <p:cNvSpPr/>
          <p:nvPr/>
        </p:nvSpPr>
        <p:spPr>
          <a:xfrm>
            <a:off x="3309620" y="3313684"/>
            <a:ext cx="1988820" cy="334010"/>
          </a:xfrm>
          <a:custGeom>
            <a:avLst/>
            <a:gdLst/>
            <a:ahLst/>
            <a:cxnLst/>
            <a:rect l="l" t="t" r="r" b="b"/>
            <a:pathLst>
              <a:path w="1988820" h="334010" extrusionOk="0">
                <a:moveTo>
                  <a:pt x="166878" y="0"/>
                </a:moveTo>
                <a:lnTo>
                  <a:pt x="0" y="166877"/>
                </a:lnTo>
                <a:lnTo>
                  <a:pt x="166878" y="333755"/>
                </a:lnTo>
                <a:lnTo>
                  <a:pt x="166878" y="250316"/>
                </a:lnTo>
                <a:lnTo>
                  <a:pt x="1988820" y="250316"/>
                </a:lnTo>
                <a:lnTo>
                  <a:pt x="1988820" y="83438"/>
                </a:lnTo>
                <a:lnTo>
                  <a:pt x="166878" y="83438"/>
                </a:lnTo>
                <a:lnTo>
                  <a:pt x="166878" y="0"/>
                </a:lnTo>
                <a:close/>
              </a:path>
            </a:pathLst>
          </a:custGeom>
          <a:solidFill>
            <a:srgbClr val="396B9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19" name="Google Shape;419;p54"/>
          <p:cNvSpPr txBox="1"/>
          <p:nvPr/>
        </p:nvSpPr>
        <p:spPr>
          <a:xfrm>
            <a:off x="3924553" y="2819145"/>
            <a:ext cx="5902960" cy="1464503"/>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8725" rIns="0" bIns="0" anchor="t" anchorCtr="0">
            <a:spAutoFit/>
          </a:bodyPr>
          <a:lstStyle/>
          <a:p>
            <a:pPr marL="135890" marR="0" lvl="0" indent="0" algn="l" rtl="0">
              <a:lnSpc>
                <a:spcPct val="100000"/>
              </a:lnSpc>
              <a:spcBef>
                <a:spcPts val="0"/>
              </a:spcBef>
              <a:spcAft>
                <a:spcPts val="0"/>
              </a:spcAft>
              <a:buNone/>
            </a:pPr>
            <a:r>
              <a:rPr lang="en-US" sz="1600">
                <a:solidFill>
                  <a:schemeClr val="dk1"/>
                </a:solidFill>
                <a:latin typeface="Source Sans Pro"/>
                <a:ea typeface="Source Sans Pro"/>
                <a:cs typeface="Source Sans Pro"/>
                <a:sym typeface="Source Sans Pro"/>
              </a:rPr>
              <a:t>Click the </a:t>
            </a:r>
            <a:r>
              <a:rPr lang="en-US" sz="1600" b="1">
                <a:solidFill>
                  <a:schemeClr val="dk1"/>
                </a:solidFill>
                <a:latin typeface="Source Sans Pro"/>
                <a:ea typeface="Source Sans Pro"/>
                <a:cs typeface="Source Sans Pro"/>
                <a:sym typeface="Source Sans Pro"/>
              </a:rPr>
              <a:t>Add a Program </a:t>
            </a:r>
            <a:r>
              <a:rPr lang="en-US" sz="1600">
                <a:solidFill>
                  <a:schemeClr val="dk1"/>
                </a:solidFill>
                <a:latin typeface="Source Sans Pro"/>
                <a:ea typeface="Source Sans Pro"/>
                <a:cs typeface="Source Sans Pro"/>
                <a:sym typeface="Source Sans Pro"/>
              </a:rPr>
              <a:t>button to get started.</a:t>
            </a:r>
            <a:endParaRPr sz="1600">
              <a:solidFill>
                <a:schemeClr val="dk1"/>
              </a:solidFill>
              <a:latin typeface="Source Sans Pro"/>
              <a:ea typeface="Source Sans Pro"/>
              <a:cs typeface="Source Sans Pro"/>
              <a:sym typeface="Source Sans Pro"/>
            </a:endParaRPr>
          </a:p>
          <a:p>
            <a:pPr marL="135890" marR="464184" lvl="0" indent="0" algn="l" rtl="0">
              <a:lnSpc>
                <a:spcPct val="100000"/>
              </a:lnSpc>
              <a:spcBef>
                <a:spcPts val="600"/>
              </a:spcBef>
              <a:spcAft>
                <a:spcPts val="0"/>
              </a:spcAft>
              <a:buNone/>
            </a:pPr>
            <a:r>
              <a:rPr lang="en-US" sz="1600">
                <a:solidFill>
                  <a:schemeClr val="dk1"/>
                </a:solidFill>
                <a:latin typeface="Source Sans Pro"/>
                <a:ea typeface="Source Sans Pro"/>
                <a:cs typeface="Source Sans Pro"/>
                <a:sym typeface="Source Sans Pro"/>
              </a:rPr>
              <a:t>You may apply to a maximum of </a:t>
            </a:r>
            <a:r>
              <a:rPr lang="en-US" sz="1600" b="1">
                <a:solidFill>
                  <a:schemeClr val="dk1"/>
                </a:solidFill>
                <a:latin typeface="Source Sans Pro"/>
                <a:ea typeface="Source Sans Pro"/>
                <a:cs typeface="Source Sans Pro"/>
                <a:sym typeface="Source Sans Pro"/>
              </a:rPr>
              <a:t>FIVE </a:t>
            </a:r>
            <a:r>
              <a:rPr lang="en-US" sz="1600">
                <a:solidFill>
                  <a:schemeClr val="dk1"/>
                </a:solidFill>
                <a:latin typeface="Source Sans Pro"/>
                <a:ea typeface="Source Sans Pro"/>
                <a:cs typeface="Source Sans Pro"/>
                <a:sym typeface="Source Sans Pro"/>
              </a:rPr>
              <a:t>program choices with no  more than </a:t>
            </a:r>
            <a:r>
              <a:rPr lang="en-US" sz="1600" b="1">
                <a:solidFill>
                  <a:schemeClr val="dk1"/>
                </a:solidFill>
                <a:latin typeface="Source Sans Pro"/>
                <a:ea typeface="Source Sans Pro"/>
                <a:cs typeface="Source Sans Pro"/>
                <a:sym typeface="Source Sans Pro"/>
              </a:rPr>
              <a:t>THREE </a:t>
            </a:r>
            <a:r>
              <a:rPr lang="en-US" sz="1600">
                <a:solidFill>
                  <a:schemeClr val="dk1"/>
                </a:solidFill>
                <a:latin typeface="Source Sans Pro"/>
                <a:ea typeface="Source Sans Pro"/>
                <a:cs typeface="Source Sans Pro"/>
                <a:sym typeface="Source Sans Pro"/>
              </a:rPr>
              <a:t>at any one college.</a:t>
            </a:r>
            <a:endParaRPr sz="1600">
              <a:solidFill>
                <a:schemeClr val="dk1"/>
              </a:solidFill>
              <a:latin typeface="Source Sans Pro"/>
              <a:ea typeface="Source Sans Pro"/>
              <a:cs typeface="Source Sans Pro"/>
              <a:sym typeface="Source Sans Pro"/>
            </a:endParaRPr>
          </a:p>
          <a:p>
            <a:pPr marL="135890" marR="0" lvl="0" indent="0" algn="l" rtl="0">
              <a:lnSpc>
                <a:spcPct val="100000"/>
              </a:lnSpc>
              <a:spcBef>
                <a:spcPts val="600"/>
              </a:spcBef>
              <a:spcAft>
                <a:spcPts val="0"/>
              </a:spcAft>
              <a:buNone/>
            </a:pPr>
            <a:r>
              <a:rPr lang="en-US" sz="1600">
                <a:solidFill>
                  <a:schemeClr val="dk1"/>
                </a:solidFill>
                <a:latin typeface="Source Sans Pro"/>
                <a:ea typeface="Source Sans Pro"/>
                <a:cs typeface="Source Sans Pro"/>
                <a:sym typeface="Source Sans Pro"/>
              </a:rPr>
              <a:t>You cannot create additional accounts to apply to more programs.</a:t>
            </a:r>
            <a:endParaRPr sz="1600">
              <a:solidFill>
                <a:schemeClr val="dk1"/>
              </a:solidFill>
              <a:latin typeface="Source Sans Pro"/>
              <a:ea typeface="Source Sans Pro"/>
              <a:cs typeface="Source Sans Pro"/>
              <a:sym typeface="Source Sans Pro"/>
            </a:endParaRPr>
          </a:p>
        </p:txBody>
      </p:sp>
      <p:sp>
        <p:nvSpPr>
          <p:cNvPr id="420" name="Google Shape;420;p54"/>
          <p:cNvSpPr/>
          <p:nvPr/>
        </p:nvSpPr>
        <p:spPr>
          <a:xfrm>
            <a:off x="3022600" y="6030467"/>
            <a:ext cx="1775460" cy="335280"/>
          </a:xfrm>
          <a:custGeom>
            <a:avLst/>
            <a:gdLst/>
            <a:ahLst/>
            <a:cxnLst/>
            <a:rect l="l" t="t" r="r" b="b"/>
            <a:pathLst>
              <a:path w="1775460" h="335279" extrusionOk="0">
                <a:moveTo>
                  <a:pt x="167640" y="0"/>
                </a:moveTo>
                <a:lnTo>
                  <a:pt x="0" y="167639"/>
                </a:lnTo>
                <a:lnTo>
                  <a:pt x="167640" y="335279"/>
                </a:lnTo>
                <a:lnTo>
                  <a:pt x="167640" y="251459"/>
                </a:lnTo>
                <a:lnTo>
                  <a:pt x="1775460" y="251459"/>
                </a:lnTo>
                <a:lnTo>
                  <a:pt x="1775460" y="83819"/>
                </a:lnTo>
                <a:lnTo>
                  <a:pt x="167640" y="83819"/>
                </a:lnTo>
                <a:lnTo>
                  <a:pt x="167640" y="0"/>
                </a:lnTo>
                <a:close/>
              </a:path>
            </a:pathLst>
          </a:custGeom>
          <a:solidFill>
            <a:srgbClr val="396B9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21" name="Google Shape;421;p54"/>
          <p:cNvSpPr/>
          <p:nvPr/>
        </p:nvSpPr>
        <p:spPr>
          <a:xfrm>
            <a:off x="1247648" y="5617971"/>
            <a:ext cx="1207135" cy="334010"/>
          </a:xfrm>
          <a:custGeom>
            <a:avLst/>
            <a:gdLst/>
            <a:ahLst/>
            <a:cxnLst/>
            <a:rect l="l" t="t" r="r" b="b"/>
            <a:pathLst>
              <a:path w="1207135" h="334010" extrusionOk="0">
                <a:moveTo>
                  <a:pt x="1040130" y="0"/>
                </a:moveTo>
                <a:lnTo>
                  <a:pt x="1040130" y="83438"/>
                </a:lnTo>
                <a:lnTo>
                  <a:pt x="0" y="83438"/>
                </a:lnTo>
                <a:lnTo>
                  <a:pt x="0" y="250316"/>
                </a:lnTo>
                <a:lnTo>
                  <a:pt x="1040130" y="250316"/>
                </a:lnTo>
                <a:lnTo>
                  <a:pt x="1040130" y="333755"/>
                </a:lnTo>
                <a:lnTo>
                  <a:pt x="1207008" y="166877"/>
                </a:lnTo>
                <a:lnTo>
                  <a:pt x="1040130" y="0"/>
                </a:lnTo>
                <a:close/>
              </a:path>
            </a:pathLst>
          </a:custGeom>
          <a:solidFill>
            <a:srgbClr val="396B9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22" name="Google Shape;422;p54"/>
          <p:cNvSpPr txBox="1"/>
          <p:nvPr/>
        </p:nvSpPr>
        <p:spPr>
          <a:xfrm>
            <a:off x="518412" y="5370321"/>
            <a:ext cx="1462787" cy="795089"/>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8725" rIns="0" bIns="0" anchor="t" anchorCtr="0">
            <a:spAutoFit/>
          </a:bodyPr>
          <a:lstStyle/>
          <a:p>
            <a:pPr marL="135255" marR="235584" lvl="0" indent="0" algn="just" rtl="0">
              <a:lnSpc>
                <a:spcPct val="100000"/>
              </a:lnSpc>
              <a:spcBef>
                <a:spcPts val="0"/>
              </a:spcBef>
              <a:spcAft>
                <a:spcPts val="0"/>
              </a:spcAft>
              <a:buNone/>
            </a:pPr>
            <a:r>
              <a:rPr lang="en-US" sz="1550">
                <a:solidFill>
                  <a:schemeClr val="dk1"/>
                </a:solidFill>
                <a:latin typeface="Source Sans Pro"/>
                <a:ea typeface="Source Sans Pro"/>
                <a:cs typeface="Source Sans Pro"/>
                <a:sym typeface="Source Sans Pro"/>
              </a:rPr>
              <a:t>Record your  </a:t>
            </a:r>
            <a:r>
              <a:rPr lang="en-US" sz="1550" b="1">
                <a:solidFill>
                  <a:schemeClr val="dk1"/>
                </a:solidFill>
                <a:latin typeface="Source Sans Pro"/>
                <a:ea typeface="Source Sans Pro"/>
                <a:cs typeface="Source Sans Pro"/>
                <a:sym typeface="Source Sans Pro"/>
              </a:rPr>
              <a:t>Application  Number</a:t>
            </a:r>
            <a:endParaRPr sz="1550">
              <a:solidFill>
                <a:schemeClr val="dk1"/>
              </a:solidFill>
              <a:latin typeface="Source Sans Pro"/>
              <a:ea typeface="Source Sans Pro"/>
              <a:cs typeface="Source Sans Pro"/>
              <a:sym typeface="Source Sans Pro"/>
            </a:endParaRPr>
          </a:p>
        </p:txBody>
      </p:sp>
      <p:sp>
        <p:nvSpPr>
          <p:cNvPr id="423" name="Google Shape;423;p54"/>
          <p:cNvSpPr txBox="1"/>
          <p:nvPr/>
        </p:nvSpPr>
        <p:spPr>
          <a:xfrm>
            <a:off x="3555238" y="5804153"/>
            <a:ext cx="3929379" cy="818814"/>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9375" rIns="0" bIns="0" anchor="t" anchorCtr="0">
            <a:spAutoFit/>
          </a:bodyPr>
          <a:lstStyle/>
          <a:p>
            <a:pPr marL="135890" marR="186055" lvl="0" indent="0" algn="l" rtl="0">
              <a:lnSpc>
                <a:spcPct val="100000"/>
              </a:lnSpc>
              <a:spcBef>
                <a:spcPts val="0"/>
              </a:spcBef>
              <a:spcAft>
                <a:spcPts val="0"/>
              </a:spcAft>
              <a:buNone/>
            </a:pPr>
            <a:r>
              <a:rPr lang="en-US" sz="1600" b="1">
                <a:solidFill>
                  <a:schemeClr val="dk1"/>
                </a:solidFill>
                <a:latin typeface="Source Sans Pro"/>
                <a:ea typeface="Source Sans Pro"/>
                <a:cs typeface="Source Sans Pro"/>
                <a:sym typeface="Source Sans Pro"/>
              </a:rPr>
              <a:t>Received Date – </a:t>
            </a:r>
            <a:r>
              <a:rPr lang="en-US" sz="1600">
                <a:solidFill>
                  <a:schemeClr val="dk1"/>
                </a:solidFill>
                <a:latin typeface="Source Sans Pro"/>
                <a:ea typeface="Source Sans Pro"/>
                <a:cs typeface="Source Sans Pro"/>
                <a:sym typeface="Source Sans Pro"/>
              </a:rPr>
              <a:t>the date your application  fee payment is received and processed</a:t>
            </a:r>
            <a:endParaRPr sz="1600">
              <a:solidFill>
                <a:schemeClr val="dk1"/>
              </a:solidFill>
              <a:latin typeface="Source Sans Pro"/>
              <a:ea typeface="Source Sans Pro"/>
              <a:cs typeface="Source Sans Pro"/>
              <a:sym typeface="Source Sans Pro"/>
            </a:endParaRPr>
          </a:p>
        </p:txBody>
      </p:sp>
      <p:sp>
        <p:nvSpPr>
          <p:cNvPr id="424" name="Google Shape;424;p54"/>
          <p:cNvSpPr/>
          <p:nvPr/>
        </p:nvSpPr>
        <p:spPr>
          <a:xfrm>
            <a:off x="2288032" y="1077975"/>
            <a:ext cx="1851660" cy="334010"/>
          </a:xfrm>
          <a:custGeom>
            <a:avLst/>
            <a:gdLst/>
            <a:ahLst/>
            <a:cxnLst/>
            <a:rect l="l" t="t" r="r" b="b"/>
            <a:pathLst>
              <a:path w="1851660" h="334009" extrusionOk="0">
                <a:moveTo>
                  <a:pt x="166878" y="0"/>
                </a:moveTo>
                <a:lnTo>
                  <a:pt x="0" y="166877"/>
                </a:lnTo>
                <a:lnTo>
                  <a:pt x="166878" y="333755"/>
                </a:lnTo>
                <a:lnTo>
                  <a:pt x="166878" y="250316"/>
                </a:lnTo>
                <a:lnTo>
                  <a:pt x="1851660" y="250316"/>
                </a:lnTo>
                <a:lnTo>
                  <a:pt x="1851660" y="83438"/>
                </a:lnTo>
                <a:lnTo>
                  <a:pt x="166878" y="83438"/>
                </a:lnTo>
                <a:lnTo>
                  <a:pt x="166878" y="0"/>
                </a:lnTo>
                <a:close/>
              </a:path>
            </a:pathLst>
          </a:custGeom>
          <a:solidFill>
            <a:srgbClr val="396B9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25" name="Google Shape;425;p54"/>
          <p:cNvSpPr txBox="1"/>
          <p:nvPr/>
        </p:nvSpPr>
        <p:spPr>
          <a:xfrm>
            <a:off x="2730754" y="1025397"/>
            <a:ext cx="2857500" cy="570669"/>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7450" rIns="0" bIns="0" anchor="t" anchorCtr="0">
            <a:spAutoFit/>
          </a:bodyPr>
          <a:lstStyle/>
          <a:p>
            <a:pPr marL="137160" marR="0" lvl="0" indent="0" algn="l" rtl="0">
              <a:lnSpc>
                <a:spcPct val="100000"/>
              </a:lnSpc>
              <a:spcBef>
                <a:spcPts val="0"/>
              </a:spcBef>
              <a:spcAft>
                <a:spcPts val="0"/>
              </a:spcAft>
              <a:buNone/>
            </a:pPr>
            <a:r>
              <a:rPr lang="en-US" sz="1600">
                <a:solidFill>
                  <a:schemeClr val="dk1"/>
                </a:solidFill>
                <a:latin typeface="Source Sans Pro"/>
                <a:ea typeface="Source Sans Pro"/>
                <a:cs typeface="Source Sans Pro"/>
                <a:sym typeface="Source Sans Pro"/>
              </a:rPr>
              <a:t>Record your </a:t>
            </a:r>
            <a:r>
              <a:rPr lang="en-US" sz="1600" b="1">
                <a:solidFill>
                  <a:schemeClr val="dk1"/>
                </a:solidFill>
                <a:latin typeface="Source Sans Pro"/>
                <a:ea typeface="Source Sans Pro"/>
                <a:cs typeface="Source Sans Pro"/>
                <a:sym typeface="Source Sans Pro"/>
              </a:rPr>
              <a:t>Account Number</a:t>
            </a:r>
            <a:endParaRPr sz="1600">
              <a:solidFill>
                <a:schemeClr val="dk1"/>
              </a:solidFill>
              <a:latin typeface="Source Sans Pro"/>
              <a:ea typeface="Source Sans Pro"/>
              <a:cs typeface="Source Sans Pro"/>
              <a:sym typeface="Source Sans Pro"/>
            </a:endParaRPr>
          </a:p>
        </p:txBody>
      </p:sp>
      <p:sp>
        <p:nvSpPr>
          <p:cNvPr id="426" name="Google Shape;426;p54"/>
          <p:cNvSpPr txBox="1"/>
          <p:nvPr/>
        </p:nvSpPr>
        <p:spPr>
          <a:xfrm>
            <a:off x="439926" y="768985"/>
            <a:ext cx="2227073" cy="321242"/>
          </a:xfrm>
          <a:prstGeom prst="rect">
            <a:avLst/>
          </a:prstGeom>
          <a:noFill/>
          <a:ln>
            <a:noFill/>
          </a:ln>
        </p:spPr>
        <p:txBody>
          <a:bodyPr spcFirstLastPara="1" wrap="square" lIns="0" tIns="13325" rIns="0" bIns="0" anchor="t" anchorCtr="0">
            <a:spAutoFit/>
          </a:bodyPr>
          <a:lstStyle/>
          <a:p>
            <a:pPr marL="12700" marR="0" lvl="0" indent="0" algn="l" rtl="0">
              <a:lnSpc>
                <a:spcPct val="100000"/>
              </a:lnSpc>
              <a:spcBef>
                <a:spcPts val="0"/>
              </a:spcBef>
              <a:spcAft>
                <a:spcPts val="0"/>
              </a:spcAft>
              <a:buNone/>
            </a:pPr>
            <a:r>
              <a:rPr lang="en-US" sz="2000" b="1">
                <a:solidFill>
                  <a:schemeClr val="dk1"/>
                </a:solidFill>
                <a:latin typeface="Source Sans Pro"/>
                <a:ea typeface="Source Sans Pro"/>
                <a:cs typeface="Source Sans Pro"/>
                <a:sym typeface="Source Sans Pro"/>
              </a:rPr>
              <a:t>Program Choices</a:t>
            </a:r>
            <a:endParaRPr sz="2000">
              <a:solidFill>
                <a:schemeClr val="dk1"/>
              </a:solidFill>
              <a:latin typeface="Source Sans Pro"/>
              <a:ea typeface="Source Sans Pro"/>
              <a:cs typeface="Source Sans Pro"/>
              <a:sym typeface="Source Sans Pro"/>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Shape 430"/>
        <p:cNvGrpSpPr/>
        <p:nvPr/>
      </p:nvGrpSpPr>
      <p:grpSpPr>
        <a:xfrm>
          <a:off x="0" y="0"/>
          <a:ext cx="0" cy="0"/>
          <a:chOff x="0" y="0"/>
          <a:chExt cx="0" cy="0"/>
        </a:xfrm>
      </p:grpSpPr>
      <p:sp>
        <p:nvSpPr>
          <p:cNvPr id="431" name="Google Shape;431;p55"/>
          <p:cNvSpPr/>
          <p:nvPr/>
        </p:nvSpPr>
        <p:spPr>
          <a:xfrm>
            <a:off x="369770" y="1155590"/>
            <a:ext cx="10041235" cy="4771107"/>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32" name="Google Shape;432;p55"/>
          <p:cNvSpPr txBox="1"/>
          <p:nvPr/>
        </p:nvSpPr>
        <p:spPr>
          <a:xfrm>
            <a:off x="5827014" y="3601973"/>
            <a:ext cx="5378450" cy="1751826"/>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8100" rIns="0" bIns="0" anchor="t" anchorCtr="0">
            <a:spAutoFit/>
          </a:bodyPr>
          <a:lstStyle/>
          <a:p>
            <a:pPr marL="136525" marR="0" lvl="0" indent="0" algn="l" rtl="0">
              <a:lnSpc>
                <a:spcPct val="100000"/>
              </a:lnSpc>
              <a:spcBef>
                <a:spcPts val="0"/>
              </a:spcBef>
              <a:spcAft>
                <a:spcPts val="0"/>
              </a:spcAft>
              <a:buNone/>
            </a:pPr>
            <a:r>
              <a:rPr lang="en-US" sz="1600">
                <a:solidFill>
                  <a:schemeClr val="dk1"/>
                </a:solidFill>
                <a:latin typeface="Source Sans Pro"/>
                <a:ea typeface="Source Sans Pro"/>
                <a:cs typeface="Source Sans Pro"/>
                <a:sym typeface="Source Sans Pro"/>
              </a:rPr>
              <a:t>Enter the code or title of the program you wish to search for.</a:t>
            </a:r>
            <a:endParaRPr sz="1600">
              <a:solidFill>
                <a:schemeClr val="dk1"/>
              </a:solidFill>
              <a:latin typeface="Source Sans Pro"/>
              <a:ea typeface="Source Sans Pro"/>
              <a:cs typeface="Source Sans Pro"/>
              <a:sym typeface="Source Sans Pro"/>
            </a:endParaRPr>
          </a:p>
          <a:p>
            <a:pPr marL="136525" marR="228600" lvl="0" indent="0" algn="l" rtl="0">
              <a:lnSpc>
                <a:spcPct val="100000"/>
              </a:lnSpc>
              <a:spcBef>
                <a:spcPts val="605"/>
              </a:spcBef>
              <a:spcAft>
                <a:spcPts val="0"/>
              </a:spcAft>
              <a:buNone/>
            </a:pPr>
            <a:r>
              <a:rPr lang="en-US" sz="1600">
                <a:solidFill>
                  <a:schemeClr val="dk1"/>
                </a:solidFill>
                <a:latin typeface="Source Sans Pro"/>
                <a:ea typeface="Source Sans Pro"/>
                <a:cs typeface="Source Sans Pro"/>
                <a:sym typeface="Source Sans Pro"/>
              </a:rPr>
              <a:t>If you don’t know the exact program title, enter a word that  you believe is part of the title.</a:t>
            </a:r>
            <a:endParaRPr sz="1600">
              <a:solidFill>
                <a:schemeClr val="dk1"/>
              </a:solidFill>
              <a:latin typeface="Source Sans Pro"/>
              <a:ea typeface="Source Sans Pro"/>
              <a:cs typeface="Source Sans Pro"/>
              <a:sym typeface="Source Sans Pro"/>
            </a:endParaRPr>
          </a:p>
          <a:p>
            <a:pPr marL="136525" marR="133985" lvl="0" indent="0" algn="l" rtl="0">
              <a:lnSpc>
                <a:spcPct val="131300"/>
              </a:lnSpc>
              <a:spcBef>
                <a:spcPts val="0"/>
              </a:spcBef>
              <a:spcAft>
                <a:spcPts val="0"/>
              </a:spcAft>
              <a:buNone/>
            </a:pPr>
            <a:r>
              <a:rPr lang="en-US" sz="1600">
                <a:solidFill>
                  <a:schemeClr val="dk1"/>
                </a:solidFill>
                <a:latin typeface="Source Sans Pro"/>
                <a:ea typeface="Source Sans Pro"/>
                <a:cs typeface="Source Sans Pro"/>
                <a:sym typeface="Source Sans Pro"/>
              </a:rPr>
              <a:t>Select the college you wish to apply to or search all colleges.  Click the </a:t>
            </a:r>
            <a:r>
              <a:rPr lang="en-US" sz="1600" b="1">
                <a:solidFill>
                  <a:schemeClr val="dk1"/>
                </a:solidFill>
                <a:latin typeface="Source Sans Pro"/>
                <a:ea typeface="Source Sans Pro"/>
                <a:cs typeface="Source Sans Pro"/>
                <a:sym typeface="Source Sans Pro"/>
              </a:rPr>
              <a:t>Search </a:t>
            </a:r>
            <a:r>
              <a:rPr lang="en-US" sz="1600">
                <a:solidFill>
                  <a:schemeClr val="dk1"/>
                </a:solidFill>
                <a:latin typeface="Source Sans Pro"/>
                <a:ea typeface="Source Sans Pro"/>
                <a:cs typeface="Source Sans Pro"/>
                <a:sym typeface="Source Sans Pro"/>
              </a:rPr>
              <a:t>button.</a:t>
            </a:r>
            <a:endParaRPr sz="1600">
              <a:solidFill>
                <a:schemeClr val="dk1"/>
              </a:solidFill>
              <a:latin typeface="Source Sans Pro"/>
              <a:ea typeface="Source Sans Pro"/>
              <a:cs typeface="Source Sans Pro"/>
              <a:sym typeface="Source Sans Pro"/>
            </a:endParaRPr>
          </a:p>
        </p:txBody>
      </p:sp>
      <p:sp>
        <p:nvSpPr>
          <p:cNvPr id="433" name="Google Shape;433;p55"/>
          <p:cNvSpPr txBox="1">
            <a:spLocks noGrp="1"/>
          </p:cNvSpPr>
          <p:nvPr>
            <p:ph type="title"/>
          </p:nvPr>
        </p:nvSpPr>
        <p:spPr>
          <a:xfrm>
            <a:off x="439924" y="255275"/>
            <a:ext cx="5308200" cy="8262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Program Choices</a:t>
            </a:r>
            <a:endParaRPr/>
          </a:p>
          <a:p>
            <a:pPr marL="12700" lvl="0" indent="0" algn="l" rtl="0">
              <a:lnSpc>
                <a:spcPct val="100000"/>
              </a:lnSpc>
              <a:spcBef>
                <a:spcPts val="100"/>
              </a:spcBef>
              <a:spcAft>
                <a:spcPts val="0"/>
              </a:spcAft>
              <a:buNone/>
            </a:pPr>
            <a:r>
              <a:rPr lang="en-US" sz="2000" b="0">
                <a:solidFill>
                  <a:srgbClr val="000000"/>
                </a:solidFill>
                <a:latin typeface="Source Sans Pro"/>
                <a:ea typeface="Source Sans Pro"/>
                <a:cs typeface="Source Sans Pro"/>
                <a:sym typeface="Source Sans Pro"/>
              </a:rPr>
              <a:t>Program </a:t>
            </a:r>
            <a:r>
              <a:rPr lang="en-US" sz="2000" b="1">
                <a:solidFill>
                  <a:srgbClr val="000000"/>
                </a:solidFill>
                <a:latin typeface="Source Sans Pro"/>
                <a:ea typeface="Source Sans Pro"/>
                <a:cs typeface="Source Sans Pro"/>
                <a:sym typeface="Source Sans Pro"/>
              </a:rPr>
              <a:t>Search</a:t>
            </a:r>
            <a:endParaRPr sz="2000">
              <a:latin typeface="Source Sans Pro"/>
              <a:ea typeface="Source Sans Pro"/>
              <a:cs typeface="Source Sans Pro"/>
              <a:sym typeface="Source Sans Pro"/>
            </a:endParaRPr>
          </a:p>
        </p:txBody>
      </p:sp>
      <p:sp>
        <p:nvSpPr>
          <p:cNvPr id="434" name="Google Shape;434;p55"/>
          <p:cNvSpPr/>
          <p:nvPr/>
        </p:nvSpPr>
        <p:spPr>
          <a:xfrm>
            <a:off x="376428" y="5030093"/>
            <a:ext cx="2490322" cy="310256"/>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Shape 438"/>
        <p:cNvGrpSpPr/>
        <p:nvPr/>
      </p:nvGrpSpPr>
      <p:grpSpPr>
        <a:xfrm>
          <a:off x="0" y="0"/>
          <a:ext cx="0" cy="0"/>
          <a:chOff x="0" y="0"/>
          <a:chExt cx="0" cy="0"/>
        </a:xfrm>
      </p:grpSpPr>
      <p:sp>
        <p:nvSpPr>
          <p:cNvPr id="439" name="Google Shape;439;p56"/>
          <p:cNvSpPr/>
          <p:nvPr/>
        </p:nvSpPr>
        <p:spPr>
          <a:xfrm>
            <a:off x="464359" y="1138419"/>
            <a:ext cx="9852056" cy="5119701"/>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0" name="Google Shape;440;p56"/>
          <p:cNvSpPr/>
          <p:nvPr/>
        </p:nvSpPr>
        <p:spPr>
          <a:xfrm>
            <a:off x="1917192" y="5444744"/>
            <a:ext cx="1170940" cy="334010"/>
          </a:xfrm>
          <a:custGeom>
            <a:avLst/>
            <a:gdLst/>
            <a:ahLst/>
            <a:cxnLst/>
            <a:rect l="l" t="t" r="r" b="b"/>
            <a:pathLst>
              <a:path w="1170939" h="334010" extrusionOk="0">
                <a:moveTo>
                  <a:pt x="1003554" y="0"/>
                </a:moveTo>
                <a:lnTo>
                  <a:pt x="1003554" y="83439"/>
                </a:lnTo>
                <a:lnTo>
                  <a:pt x="0" y="83439"/>
                </a:lnTo>
                <a:lnTo>
                  <a:pt x="0" y="250317"/>
                </a:lnTo>
                <a:lnTo>
                  <a:pt x="1003554" y="250317"/>
                </a:lnTo>
                <a:lnTo>
                  <a:pt x="1003554" y="333756"/>
                </a:lnTo>
                <a:lnTo>
                  <a:pt x="1170432" y="166878"/>
                </a:lnTo>
                <a:lnTo>
                  <a:pt x="1003554" y="0"/>
                </a:lnTo>
                <a:close/>
              </a:path>
            </a:pathLst>
          </a:custGeom>
          <a:solidFill>
            <a:srgbClr val="396B9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1" name="Google Shape;441;p56"/>
          <p:cNvSpPr txBox="1"/>
          <p:nvPr/>
        </p:nvSpPr>
        <p:spPr>
          <a:xfrm>
            <a:off x="515873" y="5319014"/>
            <a:ext cx="2033270" cy="1064394"/>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8725" rIns="0" bIns="0" anchor="t" anchorCtr="0">
            <a:spAutoFit/>
          </a:bodyPr>
          <a:lstStyle/>
          <a:p>
            <a:pPr marL="136525" marR="147955" lvl="0" indent="0" algn="just" rtl="0">
              <a:lnSpc>
                <a:spcPct val="100000"/>
              </a:lnSpc>
              <a:spcBef>
                <a:spcPts val="0"/>
              </a:spcBef>
              <a:spcAft>
                <a:spcPts val="0"/>
              </a:spcAft>
              <a:buNone/>
            </a:pPr>
            <a:r>
              <a:rPr lang="en-US" sz="1600">
                <a:solidFill>
                  <a:schemeClr val="dk1"/>
                </a:solidFill>
                <a:latin typeface="Source Sans Pro"/>
                <a:ea typeface="Source Sans Pro"/>
                <a:cs typeface="Source Sans Pro"/>
                <a:sym typeface="Source Sans Pro"/>
              </a:rPr>
              <a:t>Click the </a:t>
            </a:r>
            <a:r>
              <a:rPr lang="en-US" sz="1600" b="1">
                <a:solidFill>
                  <a:schemeClr val="dk1"/>
                </a:solidFill>
                <a:latin typeface="Source Sans Pro"/>
                <a:ea typeface="Source Sans Pro"/>
                <a:cs typeface="Source Sans Pro"/>
                <a:sym typeface="Source Sans Pro"/>
              </a:rPr>
              <a:t>Add </a:t>
            </a:r>
            <a:r>
              <a:rPr lang="en-US" sz="1600">
                <a:solidFill>
                  <a:schemeClr val="dk1"/>
                </a:solidFill>
                <a:latin typeface="Source Sans Pro"/>
                <a:ea typeface="Source Sans Pro"/>
                <a:cs typeface="Source Sans Pro"/>
                <a:sym typeface="Source Sans Pro"/>
              </a:rPr>
              <a:t>button  to add a program to  your application.</a:t>
            </a:r>
            <a:endParaRPr sz="1600">
              <a:solidFill>
                <a:schemeClr val="dk1"/>
              </a:solidFill>
              <a:latin typeface="Source Sans Pro"/>
              <a:ea typeface="Source Sans Pro"/>
              <a:cs typeface="Source Sans Pro"/>
              <a:sym typeface="Source Sans Pro"/>
            </a:endParaRPr>
          </a:p>
        </p:txBody>
      </p:sp>
      <p:sp>
        <p:nvSpPr>
          <p:cNvPr id="442" name="Google Shape;442;p56"/>
          <p:cNvSpPr/>
          <p:nvPr/>
        </p:nvSpPr>
        <p:spPr>
          <a:xfrm>
            <a:off x="7643876" y="3208527"/>
            <a:ext cx="334010" cy="812800"/>
          </a:xfrm>
          <a:custGeom>
            <a:avLst/>
            <a:gdLst/>
            <a:ahLst/>
            <a:cxnLst/>
            <a:rect l="l" t="t" r="r" b="b"/>
            <a:pathLst>
              <a:path w="334009" h="812800" extrusionOk="0">
                <a:moveTo>
                  <a:pt x="333756" y="645414"/>
                </a:moveTo>
                <a:lnTo>
                  <a:pt x="0" y="645414"/>
                </a:lnTo>
                <a:lnTo>
                  <a:pt x="166878" y="812292"/>
                </a:lnTo>
                <a:lnTo>
                  <a:pt x="333756" y="645414"/>
                </a:lnTo>
                <a:close/>
              </a:path>
              <a:path w="334009" h="812800" extrusionOk="0">
                <a:moveTo>
                  <a:pt x="250317" y="0"/>
                </a:moveTo>
                <a:lnTo>
                  <a:pt x="83439" y="0"/>
                </a:lnTo>
                <a:lnTo>
                  <a:pt x="83439" y="645414"/>
                </a:lnTo>
                <a:lnTo>
                  <a:pt x="250317" y="645414"/>
                </a:lnTo>
                <a:lnTo>
                  <a:pt x="250317" y="0"/>
                </a:lnTo>
                <a:close/>
              </a:path>
            </a:pathLst>
          </a:custGeom>
          <a:solidFill>
            <a:srgbClr val="396B9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3" name="Google Shape;443;p56"/>
          <p:cNvSpPr/>
          <p:nvPr/>
        </p:nvSpPr>
        <p:spPr>
          <a:xfrm>
            <a:off x="8215376" y="3208527"/>
            <a:ext cx="334010" cy="812800"/>
          </a:xfrm>
          <a:custGeom>
            <a:avLst/>
            <a:gdLst/>
            <a:ahLst/>
            <a:cxnLst/>
            <a:rect l="l" t="t" r="r" b="b"/>
            <a:pathLst>
              <a:path w="334009" h="812800" extrusionOk="0">
                <a:moveTo>
                  <a:pt x="333756" y="645414"/>
                </a:moveTo>
                <a:lnTo>
                  <a:pt x="0" y="645414"/>
                </a:lnTo>
                <a:lnTo>
                  <a:pt x="166878" y="812292"/>
                </a:lnTo>
                <a:lnTo>
                  <a:pt x="333756" y="645414"/>
                </a:lnTo>
                <a:close/>
              </a:path>
              <a:path w="334009" h="812800" extrusionOk="0">
                <a:moveTo>
                  <a:pt x="250317" y="0"/>
                </a:moveTo>
                <a:lnTo>
                  <a:pt x="83439" y="0"/>
                </a:lnTo>
                <a:lnTo>
                  <a:pt x="83439" y="645414"/>
                </a:lnTo>
                <a:lnTo>
                  <a:pt x="250317" y="645414"/>
                </a:lnTo>
                <a:lnTo>
                  <a:pt x="250317" y="0"/>
                </a:lnTo>
                <a:close/>
              </a:path>
            </a:pathLst>
          </a:custGeom>
          <a:solidFill>
            <a:srgbClr val="396B9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4" name="Google Shape;444;p56"/>
          <p:cNvSpPr/>
          <p:nvPr/>
        </p:nvSpPr>
        <p:spPr>
          <a:xfrm>
            <a:off x="8786876" y="3437128"/>
            <a:ext cx="334010" cy="584200"/>
          </a:xfrm>
          <a:custGeom>
            <a:avLst/>
            <a:gdLst/>
            <a:ahLst/>
            <a:cxnLst/>
            <a:rect l="l" t="t" r="r" b="b"/>
            <a:pathLst>
              <a:path w="334009" h="584200" extrusionOk="0">
                <a:moveTo>
                  <a:pt x="333756" y="416814"/>
                </a:moveTo>
                <a:lnTo>
                  <a:pt x="0" y="416814"/>
                </a:lnTo>
                <a:lnTo>
                  <a:pt x="166878" y="583692"/>
                </a:lnTo>
                <a:lnTo>
                  <a:pt x="333756" y="416814"/>
                </a:lnTo>
                <a:close/>
              </a:path>
              <a:path w="334009" h="584200" extrusionOk="0">
                <a:moveTo>
                  <a:pt x="250317" y="0"/>
                </a:moveTo>
                <a:lnTo>
                  <a:pt x="83439" y="0"/>
                </a:lnTo>
                <a:lnTo>
                  <a:pt x="83439" y="416814"/>
                </a:lnTo>
                <a:lnTo>
                  <a:pt x="250317" y="416814"/>
                </a:lnTo>
                <a:lnTo>
                  <a:pt x="250317" y="0"/>
                </a:lnTo>
                <a:close/>
              </a:path>
            </a:pathLst>
          </a:custGeom>
          <a:solidFill>
            <a:srgbClr val="396B9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5" name="Google Shape;445;p56"/>
          <p:cNvSpPr txBox="1"/>
          <p:nvPr/>
        </p:nvSpPr>
        <p:spPr>
          <a:xfrm>
            <a:off x="6509257" y="2806954"/>
            <a:ext cx="3789045" cy="817531"/>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8100" rIns="0" bIns="0" anchor="t" anchorCtr="0">
            <a:spAutoFit/>
          </a:bodyPr>
          <a:lstStyle/>
          <a:p>
            <a:pPr marL="137795" marR="0" lvl="0" indent="0" algn="l" rtl="0">
              <a:lnSpc>
                <a:spcPct val="100000"/>
              </a:lnSpc>
              <a:spcBef>
                <a:spcPts val="0"/>
              </a:spcBef>
              <a:spcAft>
                <a:spcPts val="0"/>
              </a:spcAft>
              <a:buNone/>
            </a:pPr>
            <a:r>
              <a:rPr lang="en-US" sz="1600">
                <a:solidFill>
                  <a:schemeClr val="dk1"/>
                </a:solidFill>
                <a:latin typeface="Source Sans Pro"/>
                <a:ea typeface="Source Sans Pro"/>
                <a:cs typeface="Source Sans Pro"/>
                <a:sym typeface="Source Sans Pro"/>
              </a:rPr>
              <a:t>Make sure you select the correct Program</a:t>
            </a:r>
            <a:endParaRPr sz="1600">
              <a:solidFill>
                <a:schemeClr val="dk1"/>
              </a:solidFill>
              <a:latin typeface="Source Sans Pro"/>
              <a:ea typeface="Source Sans Pro"/>
              <a:cs typeface="Source Sans Pro"/>
              <a:sym typeface="Source Sans Pro"/>
            </a:endParaRPr>
          </a:p>
          <a:p>
            <a:pPr marL="137795" marR="0" lvl="0" indent="0" algn="l" rtl="0">
              <a:lnSpc>
                <a:spcPct val="100000"/>
              </a:lnSpc>
              <a:spcBef>
                <a:spcPts val="5"/>
              </a:spcBef>
              <a:spcAft>
                <a:spcPts val="0"/>
              </a:spcAft>
              <a:buNone/>
            </a:pPr>
            <a:r>
              <a:rPr lang="en-US" sz="1600">
                <a:solidFill>
                  <a:schemeClr val="dk1"/>
                </a:solidFill>
                <a:latin typeface="Source Sans Pro"/>
                <a:ea typeface="Source Sans Pro"/>
                <a:cs typeface="Source Sans Pro"/>
                <a:sym typeface="Source Sans Pro"/>
              </a:rPr>
              <a:t>Delivery, Start Date and Campus.</a:t>
            </a:r>
            <a:endParaRPr sz="1600">
              <a:solidFill>
                <a:schemeClr val="dk1"/>
              </a:solidFill>
              <a:latin typeface="Source Sans Pro"/>
              <a:ea typeface="Source Sans Pro"/>
              <a:cs typeface="Source Sans Pro"/>
              <a:sym typeface="Source Sans Pro"/>
            </a:endParaRPr>
          </a:p>
        </p:txBody>
      </p:sp>
      <p:sp>
        <p:nvSpPr>
          <p:cNvPr id="446" name="Google Shape;446;p56"/>
          <p:cNvSpPr txBox="1">
            <a:spLocks noGrp="1"/>
          </p:cNvSpPr>
          <p:nvPr>
            <p:ph type="title"/>
          </p:nvPr>
        </p:nvSpPr>
        <p:spPr>
          <a:xfrm>
            <a:off x="439924" y="255275"/>
            <a:ext cx="5670000" cy="8262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Program Choices</a:t>
            </a:r>
            <a:endParaRPr/>
          </a:p>
          <a:p>
            <a:pPr marL="12700" lvl="0" indent="0" algn="l" rtl="0">
              <a:lnSpc>
                <a:spcPct val="100000"/>
              </a:lnSpc>
              <a:spcBef>
                <a:spcPts val="100"/>
              </a:spcBef>
              <a:spcAft>
                <a:spcPts val="0"/>
              </a:spcAft>
              <a:buNone/>
            </a:pPr>
            <a:r>
              <a:rPr lang="en-US" sz="2000" b="0">
                <a:solidFill>
                  <a:srgbClr val="000000"/>
                </a:solidFill>
                <a:latin typeface="Source Sans Pro"/>
                <a:ea typeface="Source Sans Pro"/>
                <a:cs typeface="Source Sans Pro"/>
                <a:sym typeface="Source Sans Pro"/>
              </a:rPr>
              <a:t>Program </a:t>
            </a:r>
            <a:r>
              <a:rPr lang="en-US" sz="2000" b="1">
                <a:solidFill>
                  <a:srgbClr val="000000"/>
                </a:solidFill>
                <a:latin typeface="Source Sans Pro"/>
                <a:ea typeface="Source Sans Pro"/>
                <a:cs typeface="Source Sans Pro"/>
                <a:sym typeface="Source Sans Pro"/>
              </a:rPr>
              <a:t>Search</a:t>
            </a:r>
            <a:r>
              <a:rPr lang="en-US" sz="2000" b="0">
                <a:solidFill>
                  <a:srgbClr val="000000"/>
                </a:solidFill>
                <a:latin typeface="Source Sans Pro"/>
                <a:ea typeface="Source Sans Pro"/>
                <a:cs typeface="Source Sans Pro"/>
                <a:sym typeface="Source Sans Pro"/>
              </a:rPr>
              <a:t> </a:t>
            </a:r>
            <a:r>
              <a:rPr lang="en-US" sz="2000" b="1">
                <a:solidFill>
                  <a:srgbClr val="000000"/>
                </a:solidFill>
                <a:latin typeface="Source Sans Pro"/>
                <a:ea typeface="Source Sans Pro"/>
                <a:cs typeface="Source Sans Pro"/>
                <a:sym typeface="Source Sans Pro"/>
              </a:rPr>
              <a:t>Results</a:t>
            </a:r>
            <a:endParaRPr sz="2000">
              <a:latin typeface="Source Sans Pro"/>
              <a:ea typeface="Source Sans Pro"/>
              <a:cs typeface="Source Sans Pro"/>
              <a:sym typeface="Source Sans Pro"/>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Shape 450"/>
        <p:cNvGrpSpPr/>
        <p:nvPr/>
      </p:nvGrpSpPr>
      <p:grpSpPr>
        <a:xfrm>
          <a:off x="0" y="0"/>
          <a:ext cx="0" cy="0"/>
          <a:chOff x="0" y="0"/>
          <a:chExt cx="0" cy="0"/>
        </a:xfrm>
      </p:grpSpPr>
      <p:sp>
        <p:nvSpPr>
          <p:cNvPr id="451" name="Google Shape;451;p57"/>
          <p:cNvSpPr/>
          <p:nvPr/>
        </p:nvSpPr>
        <p:spPr>
          <a:xfrm>
            <a:off x="348967" y="1230284"/>
            <a:ext cx="9144056" cy="5503851"/>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52" name="Google Shape;452;p57"/>
          <p:cNvSpPr txBox="1"/>
          <p:nvPr/>
        </p:nvSpPr>
        <p:spPr>
          <a:xfrm>
            <a:off x="5734050" y="3467861"/>
            <a:ext cx="3850004" cy="818814"/>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9375" rIns="0" bIns="0" anchor="t" anchorCtr="0">
            <a:spAutoFit/>
          </a:bodyPr>
          <a:lstStyle/>
          <a:p>
            <a:pPr marL="136525" marR="180340" lvl="0" indent="0" algn="l" rtl="0">
              <a:lnSpc>
                <a:spcPct val="100000"/>
              </a:lnSpc>
              <a:spcBef>
                <a:spcPts val="0"/>
              </a:spcBef>
              <a:spcAft>
                <a:spcPts val="0"/>
              </a:spcAft>
              <a:buNone/>
            </a:pPr>
            <a:r>
              <a:rPr lang="en-US" sz="1600">
                <a:solidFill>
                  <a:schemeClr val="dk1"/>
                </a:solidFill>
                <a:latin typeface="Source Sans Pro"/>
                <a:ea typeface="Source Sans Pro"/>
                <a:cs typeface="Source Sans Pro"/>
                <a:sym typeface="Source Sans Pro"/>
              </a:rPr>
              <a:t>Review the program details carefully to  ensure you’ve selected the right program.</a:t>
            </a:r>
            <a:endParaRPr sz="1600">
              <a:solidFill>
                <a:schemeClr val="dk1"/>
              </a:solidFill>
              <a:latin typeface="Source Sans Pro"/>
              <a:ea typeface="Source Sans Pro"/>
              <a:cs typeface="Source Sans Pro"/>
              <a:sym typeface="Source Sans Pro"/>
            </a:endParaRPr>
          </a:p>
        </p:txBody>
      </p:sp>
      <p:sp>
        <p:nvSpPr>
          <p:cNvPr id="453" name="Google Shape;453;p57"/>
          <p:cNvSpPr txBox="1">
            <a:spLocks noGrp="1"/>
          </p:cNvSpPr>
          <p:nvPr>
            <p:ph type="title"/>
          </p:nvPr>
        </p:nvSpPr>
        <p:spPr>
          <a:xfrm>
            <a:off x="439924" y="255275"/>
            <a:ext cx="5502900" cy="8262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Program Choices</a:t>
            </a:r>
            <a:endParaRPr/>
          </a:p>
          <a:p>
            <a:pPr marL="12700" lvl="0" indent="0" algn="l" rtl="0">
              <a:lnSpc>
                <a:spcPct val="100000"/>
              </a:lnSpc>
              <a:spcBef>
                <a:spcPts val="100"/>
              </a:spcBef>
              <a:spcAft>
                <a:spcPts val="0"/>
              </a:spcAft>
              <a:buNone/>
            </a:pPr>
            <a:r>
              <a:rPr lang="en-US" sz="2000" b="1">
                <a:solidFill>
                  <a:srgbClr val="000000"/>
                </a:solidFill>
                <a:latin typeface="Source Sans Pro"/>
                <a:ea typeface="Source Sans Pro"/>
                <a:cs typeface="Source Sans Pro"/>
                <a:sym typeface="Source Sans Pro"/>
              </a:rPr>
              <a:t>Edit </a:t>
            </a:r>
            <a:r>
              <a:rPr lang="en-US" sz="2000" b="0">
                <a:solidFill>
                  <a:srgbClr val="000000"/>
                </a:solidFill>
                <a:latin typeface="Source Sans Pro"/>
                <a:ea typeface="Source Sans Pro"/>
                <a:cs typeface="Source Sans Pro"/>
                <a:sym typeface="Source Sans Pro"/>
              </a:rPr>
              <a:t>Program </a:t>
            </a:r>
            <a:r>
              <a:rPr lang="en-US" sz="2000" b="1">
                <a:solidFill>
                  <a:srgbClr val="000000"/>
                </a:solidFill>
                <a:latin typeface="Source Sans Pro"/>
                <a:ea typeface="Source Sans Pro"/>
                <a:cs typeface="Source Sans Pro"/>
                <a:sym typeface="Source Sans Pro"/>
              </a:rPr>
              <a:t>Choice</a:t>
            </a:r>
            <a:endParaRPr sz="2000">
              <a:latin typeface="Source Sans Pro"/>
              <a:ea typeface="Source Sans Pro"/>
              <a:cs typeface="Source Sans Pro"/>
              <a:sym typeface="Source Sans Pro"/>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Shape 457"/>
        <p:cNvGrpSpPr/>
        <p:nvPr/>
      </p:nvGrpSpPr>
      <p:grpSpPr>
        <a:xfrm>
          <a:off x="0" y="0"/>
          <a:ext cx="0" cy="0"/>
          <a:chOff x="0" y="0"/>
          <a:chExt cx="0" cy="0"/>
        </a:xfrm>
      </p:grpSpPr>
      <p:sp>
        <p:nvSpPr>
          <p:cNvPr id="458" name="Google Shape;458;p58"/>
          <p:cNvSpPr/>
          <p:nvPr/>
        </p:nvSpPr>
        <p:spPr>
          <a:xfrm>
            <a:off x="1339350" y="1202618"/>
            <a:ext cx="6804291" cy="5456271"/>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59" name="Google Shape;459;p58"/>
          <p:cNvSpPr txBox="1"/>
          <p:nvPr/>
        </p:nvSpPr>
        <p:spPr>
          <a:xfrm>
            <a:off x="5004053" y="1600961"/>
            <a:ext cx="3089275" cy="1140697"/>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8100" rIns="0" bIns="0" anchor="t" anchorCtr="0">
            <a:spAutoFit/>
          </a:bodyPr>
          <a:lstStyle/>
          <a:p>
            <a:pPr marL="135890" marR="0" lvl="0" indent="0" algn="l" rtl="0">
              <a:lnSpc>
                <a:spcPct val="100000"/>
              </a:lnSpc>
              <a:spcBef>
                <a:spcPts val="0"/>
              </a:spcBef>
              <a:spcAft>
                <a:spcPts val="0"/>
              </a:spcAft>
              <a:buNone/>
            </a:pPr>
            <a:r>
              <a:rPr lang="en-US" sz="1600" b="1">
                <a:solidFill>
                  <a:schemeClr val="dk1"/>
                </a:solidFill>
                <a:latin typeface="Source Sans Pro"/>
                <a:ea typeface="Source Sans Pro"/>
                <a:cs typeface="Source Sans Pro"/>
                <a:sym typeface="Source Sans Pro"/>
              </a:rPr>
              <a:t>Previous Year Applied</a:t>
            </a:r>
            <a:endParaRPr sz="1600">
              <a:solidFill>
                <a:schemeClr val="dk1"/>
              </a:solidFill>
              <a:latin typeface="Source Sans Pro"/>
              <a:ea typeface="Source Sans Pro"/>
              <a:cs typeface="Source Sans Pro"/>
              <a:sym typeface="Source Sans Pro"/>
            </a:endParaRPr>
          </a:p>
          <a:p>
            <a:pPr marL="135890" marR="318135" lvl="0" indent="0" algn="l" rtl="0">
              <a:lnSpc>
                <a:spcPct val="100000"/>
              </a:lnSpc>
              <a:spcBef>
                <a:spcPts val="600"/>
              </a:spcBef>
              <a:spcAft>
                <a:spcPts val="0"/>
              </a:spcAft>
              <a:buNone/>
            </a:pPr>
            <a:r>
              <a:rPr lang="en-US" sz="1600">
                <a:solidFill>
                  <a:schemeClr val="dk1"/>
                </a:solidFill>
                <a:latin typeface="Source Sans Pro"/>
                <a:ea typeface="Source Sans Pro"/>
                <a:cs typeface="Source Sans Pro"/>
                <a:sym typeface="Source Sans Pro"/>
              </a:rPr>
              <a:t>If you’ve applied to this college  before, select the year.</a:t>
            </a:r>
            <a:endParaRPr sz="1600">
              <a:solidFill>
                <a:schemeClr val="dk1"/>
              </a:solidFill>
              <a:latin typeface="Source Sans Pro"/>
              <a:ea typeface="Source Sans Pro"/>
              <a:cs typeface="Source Sans Pro"/>
              <a:sym typeface="Source Sans Pro"/>
            </a:endParaRPr>
          </a:p>
        </p:txBody>
      </p:sp>
      <p:sp>
        <p:nvSpPr>
          <p:cNvPr id="460" name="Google Shape;460;p58"/>
          <p:cNvSpPr txBox="1"/>
          <p:nvPr/>
        </p:nvSpPr>
        <p:spPr>
          <a:xfrm>
            <a:off x="5004053" y="4347209"/>
            <a:ext cx="5939155" cy="1218282"/>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8725" rIns="0" bIns="0" anchor="t" anchorCtr="0">
            <a:spAutoFit/>
          </a:bodyPr>
          <a:lstStyle/>
          <a:p>
            <a:pPr marL="135890" marR="0" lvl="0" indent="0" algn="l" rtl="0">
              <a:lnSpc>
                <a:spcPct val="100000"/>
              </a:lnSpc>
              <a:spcBef>
                <a:spcPts val="0"/>
              </a:spcBef>
              <a:spcAft>
                <a:spcPts val="0"/>
              </a:spcAft>
              <a:buNone/>
            </a:pPr>
            <a:r>
              <a:rPr lang="en-US" sz="1600" b="1">
                <a:solidFill>
                  <a:schemeClr val="dk1"/>
                </a:solidFill>
                <a:latin typeface="Source Sans Pro"/>
                <a:ea typeface="Source Sans Pro"/>
                <a:cs typeface="Source Sans Pro"/>
                <a:sym typeface="Source Sans Pro"/>
              </a:rPr>
              <a:t>Entry Semester</a:t>
            </a:r>
            <a:endParaRPr sz="1600">
              <a:solidFill>
                <a:schemeClr val="dk1"/>
              </a:solidFill>
              <a:latin typeface="Source Sans Pro"/>
              <a:ea typeface="Source Sans Pro"/>
              <a:cs typeface="Source Sans Pro"/>
              <a:sym typeface="Source Sans Pro"/>
            </a:endParaRPr>
          </a:p>
          <a:p>
            <a:pPr marL="135890" marR="0" lvl="0" indent="0" algn="l" rtl="0">
              <a:lnSpc>
                <a:spcPct val="100000"/>
              </a:lnSpc>
              <a:spcBef>
                <a:spcPts val="600"/>
              </a:spcBef>
              <a:spcAft>
                <a:spcPts val="0"/>
              </a:spcAft>
              <a:buNone/>
            </a:pPr>
            <a:r>
              <a:rPr lang="en-US" sz="1600">
                <a:solidFill>
                  <a:schemeClr val="dk1"/>
                </a:solidFill>
                <a:latin typeface="Source Sans Pro"/>
                <a:ea typeface="Source Sans Pro"/>
                <a:cs typeface="Source Sans Pro"/>
                <a:sym typeface="Source Sans Pro"/>
              </a:rPr>
              <a:t>Entry Semester 1 is the first semester of the program’s first year.</a:t>
            </a:r>
            <a:endParaRPr sz="1600">
              <a:solidFill>
                <a:schemeClr val="dk1"/>
              </a:solidFill>
              <a:latin typeface="Source Sans Pro"/>
              <a:ea typeface="Source Sans Pro"/>
              <a:cs typeface="Source Sans Pro"/>
              <a:sym typeface="Source Sans Pro"/>
            </a:endParaRPr>
          </a:p>
          <a:p>
            <a:pPr marL="135890" marR="0" lvl="0" indent="0" algn="l" rtl="0">
              <a:lnSpc>
                <a:spcPct val="100000"/>
              </a:lnSpc>
              <a:spcBef>
                <a:spcPts val="605"/>
              </a:spcBef>
              <a:spcAft>
                <a:spcPts val="0"/>
              </a:spcAft>
              <a:buNone/>
            </a:pPr>
            <a:r>
              <a:rPr lang="en-US" sz="1600">
                <a:solidFill>
                  <a:schemeClr val="dk1"/>
                </a:solidFill>
                <a:latin typeface="Source Sans Pro"/>
                <a:ea typeface="Source Sans Pro"/>
                <a:cs typeface="Source Sans Pro"/>
                <a:sym typeface="Source Sans Pro"/>
              </a:rPr>
              <a:t>Note: Programs with January start dates are still Entry Semester 1.</a:t>
            </a:r>
            <a:endParaRPr sz="1600">
              <a:solidFill>
                <a:schemeClr val="dk1"/>
              </a:solidFill>
              <a:latin typeface="Source Sans Pro"/>
              <a:ea typeface="Source Sans Pro"/>
              <a:cs typeface="Source Sans Pro"/>
              <a:sym typeface="Source Sans Pro"/>
            </a:endParaRPr>
          </a:p>
        </p:txBody>
      </p:sp>
      <p:sp>
        <p:nvSpPr>
          <p:cNvPr id="461" name="Google Shape;461;p58"/>
          <p:cNvSpPr txBox="1"/>
          <p:nvPr/>
        </p:nvSpPr>
        <p:spPr>
          <a:xfrm>
            <a:off x="5004053" y="2913126"/>
            <a:ext cx="3089275" cy="1000125"/>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7450" rIns="0" bIns="0" anchor="t" anchorCtr="0">
            <a:spAutoFit/>
          </a:bodyPr>
          <a:lstStyle/>
          <a:p>
            <a:pPr marL="135890" marR="0" lvl="0" indent="0" algn="l" rtl="0">
              <a:lnSpc>
                <a:spcPct val="100000"/>
              </a:lnSpc>
              <a:spcBef>
                <a:spcPts val="0"/>
              </a:spcBef>
              <a:spcAft>
                <a:spcPts val="0"/>
              </a:spcAft>
              <a:buNone/>
            </a:pPr>
            <a:r>
              <a:rPr lang="en-US" sz="1600" b="1">
                <a:solidFill>
                  <a:schemeClr val="dk1"/>
                </a:solidFill>
                <a:latin typeface="Source Sans Pro"/>
                <a:ea typeface="Source Sans Pro"/>
                <a:cs typeface="Source Sans Pro"/>
                <a:sym typeface="Source Sans Pro"/>
              </a:rPr>
              <a:t>Previous Year Attended</a:t>
            </a:r>
            <a:endParaRPr sz="1600">
              <a:solidFill>
                <a:schemeClr val="dk1"/>
              </a:solidFill>
              <a:latin typeface="Source Sans Pro"/>
              <a:ea typeface="Source Sans Pro"/>
              <a:cs typeface="Source Sans Pro"/>
              <a:sym typeface="Source Sans Pro"/>
            </a:endParaRPr>
          </a:p>
          <a:p>
            <a:pPr marL="135890" marR="0" lvl="0" indent="0" algn="l" rtl="0">
              <a:lnSpc>
                <a:spcPct val="100000"/>
              </a:lnSpc>
              <a:spcBef>
                <a:spcPts val="605"/>
              </a:spcBef>
              <a:spcAft>
                <a:spcPts val="0"/>
              </a:spcAft>
              <a:buNone/>
            </a:pPr>
            <a:r>
              <a:rPr lang="en-US" sz="1600">
                <a:solidFill>
                  <a:schemeClr val="dk1"/>
                </a:solidFill>
                <a:latin typeface="Source Sans Pro"/>
                <a:ea typeface="Source Sans Pro"/>
                <a:cs typeface="Source Sans Pro"/>
                <a:sym typeface="Source Sans Pro"/>
              </a:rPr>
              <a:t>If you’ve attended this college</a:t>
            </a:r>
            <a:endParaRPr sz="1600">
              <a:solidFill>
                <a:schemeClr val="dk1"/>
              </a:solidFill>
              <a:latin typeface="Source Sans Pro"/>
              <a:ea typeface="Source Sans Pro"/>
              <a:cs typeface="Source Sans Pro"/>
              <a:sym typeface="Source Sans Pro"/>
            </a:endParaRPr>
          </a:p>
          <a:p>
            <a:pPr marL="135890" marR="0" lvl="0" indent="0" algn="l" rtl="0">
              <a:lnSpc>
                <a:spcPct val="100000"/>
              </a:lnSpc>
              <a:spcBef>
                <a:spcPts val="0"/>
              </a:spcBef>
              <a:spcAft>
                <a:spcPts val="0"/>
              </a:spcAft>
              <a:buNone/>
            </a:pPr>
            <a:r>
              <a:rPr lang="en-US" sz="1600">
                <a:solidFill>
                  <a:schemeClr val="dk1"/>
                </a:solidFill>
                <a:latin typeface="Source Sans Pro"/>
                <a:ea typeface="Source Sans Pro"/>
                <a:cs typeface="Source Sans Pro"/>
                <a:sym typeface="Source Sans Pro"/>
              </a:rPr>
              <a:t>before, select the year.</a:t>
            </a:r>
            <a:endParaRPr sz="1600">
              <a:solidFill>
                <a:schemeClr val="dk1"/>
              </a:solidFill>
              <a:latin typeface="Source Sans Pro"/>
              <a:ea typeface="Source Sans Pro"/>
              <a:cs typeface="Source Sans Pro"/>
              <a:sym typeface="Source Sans Pro"/>
            </a:endParaRPr>
          </a:p>
        </p:txBody>
      </p:sp>
      <p:sp>
        <p:nvSpPr>
          <p:cNvPr id="462" name="Google Shape;462;p58"/>
          <p:cNvSpPr txBox="1"/>
          <p:nvPr/>
        </p:nvSpPr>
        <p:spPr>
          <a:xfrm>
            <a:off x="5004053" y="5859017"/>
            <a:ext cx="2628900" cy="818173"/>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8725" rIns="0" bIns="0" anchor="t" anchorCtr="0">
            <a:spAutoFit/>
          </a:bodyPr>
          <a:lstStyle/>
          <a:p>
            <a:pPr marL="135890" marR="271780" lvl="0" indent="0" algn="l" rtl="0">
              <a:lnSpc>
                <a:spcPct val="100000"/>
              </a:lnSpc>
              <a:spcBef>
                <a:spcPts val="0"/>
              </a:spcBef>
              <a:spcAft>
                <a:spcPts val="0"/>
              </a:spcAft>
              <a:buNone/>
            </a:pPr>
            <a:r>
              <a:rPr lang="en-US" sz="1600">
                <a:solidFill>
                  <a:schemeClr val="dk1"/>
                </a:solidFill>
                <a:latin typeface="Source Sans Pro"/>
                <a:ea typeface="Source Sans Pro"/>
                <a:cs typeface="Source Sans Pro"/>
                <a:sym typeface="Source Sans Pro"/>
              </a:rPr>
              <a:t>Click </a:t>
            </a:r>
            <a:r>
              <a:rPr lang="en-US" sz="1600" b="1">
                <a:solidFill>
                  <a:schemeClr val="dk1"/>
                </a:solidFill>
                <a:latin typeface="Source Sans Pro"/>
                <a:ea typeface="Source Sans Pro"/>
                <a:cs typeface="Source Sans Pro"/>
                <a:sym typeface="Source Sans Pro"/>
              </a:rPr>
              <a:t>Save </a:t>
            </a:r>
            <a:r>
              <a:rPr lang="en-US" sz="1600">
                <a:solidFill>
                  <a:schemeClr val="dk1"/>
                </a:solidFill>
                <a:latin typeface="Source Sans Pro"/>
                <a:ea typeface="Source Sans Pro"/>
                <a:cs typeface="Source Sans Pro"/>
                <a:sym typeface="Source Sans Pro"/>
              </a:rPr>
              <a:t>to return to the  Program Choices screen.</a:t>
            </a:r>
            <a:endParaRPr sz="1600">
              <a:solidFill>
                <a:schemeClr val="dk1"/>
              </a:solidFill>
              <a:latin typeface="Source Sans Pro"/>
              <a:ea typeface="Source Sans Pro"/>
              <a:cs typeface="Source Sans Pro"/>
              <a:sym typeface="Source Sans Pro"/>
            </a:endParaRPr>
          </a:p>
        </p:txBody>
      </p:sp>
      <p:sp>
        <p:nvSpPr>
          <p:cNvPr id="463" name="Google Shape;463;p58"/>
          <p:cNvSpPr txBox="1">
            <a:spLocks noGrp="1"/>
          </p:cNvSpPr>
          <p:nvPr>
            <p:ph type="title"/>
          </p:nvPr>
        </p:nvSpPr>
        <p:spPr>
          <a:xfrm>
            <a:off x="439924" y="255275"/>
            <a:ext cx="5475000" cy="8262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Program Choices</a:t>
            </a:r>
            <a:endParaRPr/>
          </a:p>
          <a:p>
            <a:pPr marL="12700" lvl="0" indent="0" algn="l" rtl="0">
              <a:lnSpc>
                <a:spcPct val="100000"/>
              </a:lnSpc>
              <a:spcBef>
                <a:spcPts val="100"/>
              </a:spcBef>
              <a:spcAft>
                <a:spcPts val="0"/>
              </a:spcAft>
              <a:buNone/>
            </a:pPr>
            <a:r>
              <a:rPr lang="en-US" sz="2000" b="1">
                <a:solidFill>
                  <a:srgbClr val="000000"/>
                </a:solidFill>
                <a:latin typeface="Source Sans Pro"/>
                <a:ea typeface="Source Sans Pro"/>
                <a:cs typeface="Source Sans Pro"/>
                <a:sym typeface="Source Sans Pro"/>
              </a:rPr>
              <a:t>Edit </a:t>
            </a:r>
            <a:r>
              <a:rPr lang="en-US" sz="2000" b="0">
                <a:solidFill>
                  <a:srgbClr val="000000"/>
                </a:solidFill>
                <a:latin typeface="Source Sans Pro"/>
                <a:ea typeface="Source Sans Pro"/>
                <a:cs typeface="Source Sans Pro"/>
                <a:sym typeface="Source Sans Pro"/>
              </a:rPr>
              <a:t>Program </a:t>
            </a:r>
            <a:r>
              <a:rPr lang="en-US" sz="2000" b="1">
                <a:solidFill>
                  <a:srgbClr val="000000"/>
                </a:solidFill>
                <a:latin typeface="Source Sans Pro"/>
                <a:ea typeface="Source Sans Pro"/>
                <a:cs typeface="Source Sans Pro"/>
                <a:sym typeface="Source Sans Pro"/>
              </a:rPr>
              <a:t>Choice</a:t>
            </a:r>
            <a:endParaRPr sz="2000">
              <a:latin typeface="Source Sans Pro"/>
              <a:ea typeface="Source Sans Pro"/>
              <a:cs typeface="Source Sans Pro"/>
              <a:sym typeface="Source Sans Pro"/>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Shape 467"/>
        <p:cNvGrpSpPr/>
        <p:nvPr/>
      </p:nvGrpSpPr>
      <p:grpSpPr>
        <a:xfrm>
          <a:off x="0" y="0"/>
          <a:ext cx="0" cy="0"/>
          <a:chOff x="0" y="0"/>
          <a:chExt cx="0" cy="0"/>
        </a:xfrm>
      </p:grpSpPr>
      <p:sp>
        <p:nvSpPr>
          <p:cNvPr id="468" name="Google Shape;468;p59"/>
          <p:cNvSpPr/>
          <p:nvPr/>
        </p:nvSpPr>
        <p:spPr>
          <a:xfrm>
            <a:off x="406584" y="1138412"/>
            <a:ext cx="7681607" cy="5554730"/>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69" name="Google Shape;469;p59"/>
          <p:cNvSpPr/>
          <p:nvPr/>
        </p:nvSpPr>
        <p:spPr>
          <a:xfrm>
            <a:off x="3221227" y="3074415"/>
            <a:ext cx="1170940" cy="334010"/>
          </a:xfrm>
          <a:custGeom>
            <a:avLst/>
            <a:gdLst/>
            <a:ahLst/>
            <a:cxnLst/>
            <a:rect l="l" t="t" r="r" b="b"/>
            <a:pathLst>
              <a:path w="1170939" h="334010" extrusionOk="0">
                <a:moveTo>
                  <a:pt x="166878" y="0"/>
                </a:moveTo>
                <a:lnTo>
                  <a:pt x="0" y="166877"/>
                </a:lnTo>
                <a:lnTo>
                  <a:pt x="166878" y="333755"/>
                </a:lnTo>
                <a:lnTo>
                  <a:pt x="166878" y="250316"/>
                </a:lnTo>
                <a:lnTo>
                  <a:pt x="1170432" y="250316"/>
                </a:lnTo>
                <a:lnTo>
                  <a:pt x="1170432" y="83438"/>
                </a:lnTo>
                <a:lnTo>
                  <a:pt x="166878" y="83438"/>
                </a:lnTo>
                <a:lnTo>
                  <a:pt x="166878" y="0"/>
                </a:lnTo>
                <a:close/>
              </a:path>
            </a:pathLst>
          </a:custGeom>
          <a:solidFill>
            <a:srgbClr val="396B9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70" name="Google Shape;470;p59"/>
          <p:cNvSpPr txBox="1"/>
          <p:nvPr/>
        </p:nvSpPr>
        <p:spPr>
          <a:xfrm>
            <a:off x="3807205" y="2902966"/>
            <a:ext cx="3909060" cy="818814"/>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9375" rIns="0" bIns="0" anchor="t" anchorCtr="0">
            <a:spAutoFit/>
          </a:bodyPr>
          <a:lstStyle/>
          <a:p>
            <a:pPr marL="135890" marR="152400" lvl="0" indent="0" algn="l" rtl="0">
              <a:lnSpc>
                <a:spcPct val="100000"/>
              </a:lnSpc>
              <a:spcBef>
                <a:spcPts val="0"/>
              </a:spcBef>
              <a:spcAft>
                <a:spcPts val="0"/>
              </a:spcAft>
              <a:buNone/>
            </a:pPr>
            <a:r>
              <a:rPr lang="en-US" sz="1600">
                <a:solidFill>
                  <a:schemeClr val="dk1"/>
                </a:solidFill>
                <a:latin typeface="Source Sans Pro"/>
                <a:ea typeface="Source Sans Pro"/>
                <a:cs typeface="Source Sans Pro"/>
                <a:sym typeface="Source Sans Pro"/>
              </a:rPr>
              <a:t>Click the </a:t>
            </a:r>
            <a:r>
              <a:rPr lang="en-US" sz="1600" b="1">
                <a:solidFill>
                  <a:schemeClr val="dk1"/>
                </a:solidFill>
                <a:latin typeface="Source Sans Pro"/>
                <a:ea typeface="Source Sans Pro"/>
                <a:cs typeface="Source Sans Pro"/>
                <a:sym typeface="Source Sans Pro"/>
              </a:rPr>
              <a:t>Add a Program </a:t>
            </a:r>
            <a:r>
              <a:rPr lang="en-US" sz="1600">
                <a:solidFill>
                  <a:schemeClr val="dk1"/>
                </a:solidFill>
                <a:latin typeface="Source Sans Pro"/>
                <a:ea typeface="Source Sans Pro"/>
                <a:cs typeface="Source Sans Pro"/>
                <a:sym typeface="Source Sans Pro"/>
              </a:rPr>
              <a:t>button to add  more program choices to your application.</a:t>
            </a:r>
            <a:endParaRPr sz="1600">
              <a:solidFill>
                <a:schemeClr val="dk1"/>
              </a:solidFill>
              <a:latin typeface="Source Sans Pro"/>
              <a:ea typeface="Source Sans Pro"/>
              <a:cs typeface="Source Sans Pro"/>
              <a:sym typeface="Source Sans Pro"/>
            </a:endParaRPr>
          </a:p>
        </p:txBody>
      </p:sp>
      <p:sp>
        <p:nvSpPr>
          <p:cNvPr id="471" name="Google Shape;471;p59"/>
          <p:cNvSpPr txBox="1">
            <a:spLocks noGrp="1"/>
          </p:cNvSpPr>
          <p:nvPr>
            <p:ph type="title"/>
          </p:nvPr>
        </p:nvSpPr>
        <p:spPr>
          <a:xfrm>
            <a:off x="439924" y="255275"/>
            <a:ext cx="5920500" cy="8262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Program Choices</a:t>
            </a:r>
            <a:endParaRPr/>
          </a:p>
          <a:p>
            <a:pPr marL="12700" lvl="0" indent="0" algn="l" rtl="0">
              <a:lnSpc>
                <a:spcPct val="100000"/>
              </a:lnSpc>
              <a:spcBef>
                <a:spcPts val="100"/>
              </a:spcBef>
              <a:spcAft>
                <a:spcPts val="0"/>
              </a:spcAft>
              <a:buNone/>
            </a:pPr>
            <a:r>
              <a:rPr lang="en-US" sz="2000" b="1">
                <a:solidFill>
                  <a:srgbClr val="000000"/>
                </a:solidFill>
                <a:latin typeface="Source Sans Pro"/>
                <a:ea typeface="Source Sans Pro"/>
                <a:cs typeface="Source Sans Pro"/>
                <a:sym typeface="Source Sans Pro"/>
              </a:rPr>
              <a:t>Manage </a:t>
            </a:r>
            <a:r>
              <a:rPr lang="en-US" sz="2000" b="0">
                <a:solidFill>
                  <a:srgbClr val="000000"/>
                </a:solidFill>
                <a:latin typeface="Source Sans Pro"/>
                <a:ea typeface="Source Sans Pro"/>
                <a:cs typeface="Source Sans Pro"/>
                <a:sym typeface="Source Sans Pro"/>
              </a:rPr>
              <a:t>Program </a:t>
            </a:r>
            <a:r>
              <a:rPr lang="en-US" sz="2000" b="1">
                <a:solidFill>
                  <a:srgbClr val="000000"/>
                </a:solidFill>
                <a:latin typeface="Source Sans Pro"/>
                <a:ea typeface="Source Sans Pro"/>
                <a:cs typeface="Source Sans Pro"/>
                <a:sym typeface="Source Sans Pro"/>
              </a:rPr>
              <a:t>Choices</a:t>
            </a:r>
            <a:endParaRPr sz="2000">
              <a:latin typeface="Source Sans Pro"/>
              <a:ea typeface="Source Sans Pro"/>
              <a:cs typeface="Source Sans Pro"/>
              <a:sym typeface="Source Sans Pro"/>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Shape 475"/>
        <p:cNvGrpSpPr/>
        <p:nvPr/>
      </p:nvGrpSpPr>
      <p:grpSpPr>
        <a:xfrm>
          <a:off x="0" y="0"/>
          <a:ext cx="0" cy="0"/>
          <a:chOff x="0" y="0"/>
          <a:chExt cx="0" cy="0"/>
        </a:xfrm>
      </p:grpSpPr>
      <p:sp>
        <p:nvSpPr>
          <p:cNvPr id="476" name="Google Shape;476;p60"/>
          <p:cNvSpPr/>
          <p:nvPr/>
        </p:nvSpPr>
        <p:spPr>
          <a:xfrm>
            <a:off x="587471" y="1138416"/>
            <a:ext cx="7968122" cy="5474282"/>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77" name="Google Shape;477;p60"/>
          <p:cNvSpPr/>
          <p:nvPr/>
        </p:nvSpPr>
        <p:spPr>
          <a:xfrm>
            <a:off x="8263128" y="3005327"/>
            <a:ext cx="1170940" cy="334010"/>
          </a:xfrm>
          <a:custGeom>
            <a:avLst/>
            <a:gdLst/>
            <a:ahLst/>
            <a:cxnLst/>
            <a:rect l="l" t="t" r="r" b="b"/>
            <a:pathLst>
              <a:path w="1170940" h="334010" extrusionOk="0">
                <a:moveTo>
                  <a:pt x="166877" y="0"/>
                </a:moveTo>
                <a:lnTo>
                  <a:pt x="0" y="166877"/>
                </a:lnTo>
                <a:lnTo>
                  <a:pt x="166877" y="333755"/>
                </a:lnTo>
                <a:lnTo>
                  <a:pt x="166877" y="250316"/>
                </a:lnTo>
                <a:lnTo>
                  <a:pt x="1170431" y="250316"/>
                </a:lnTo>
                <a:lnTo>
                  <a:pt x="1170431" y="83438"/>
                </a:lnTo>
                <a:lnTo>
                  <a:pt x="166877" y="83438"/>
                </a:lnTo>
                <a:lnTo>
                  <a:pt x="166877" y="0"/>
                </a:lnTo>
                <a:close/>
              </a:path>
            </a:pathLst>
          </a:custGeom>
          <a:solidFill>
            <a:srgbClr val="396B9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78" name="Google Shape;478;p60"/>
          <p:cNvSpPr txBox="1"/>
          <p:nvPr/>
        </p:nvSpPr>
        <p:spPr>
          <a:xfrm>
            <a:off x="8946642" y="2550414"/>
            <a:ext cx="2952115" cy="1247140"/>
          </a:xfrm>
          <a:prstGeom prst="rect">
            <a:avLst/>
          </a:prstGeom>
          <a:solidFill>
            <a:srgbClr val="C3D9D6"/>
          </a:solidFill>
          <a:ln w="28950" cap="flat" cmpd="sng">
            <a:solidFill>
              <a:srgbClr val="396B96"/>
            </a:solidFill>
            <a:prstDash val="solid"/>
            <a:round/>
            <a:headEnd type="none" w="sm" len="sm"/>
            <a:tailEnd type="none" w="sm" len="sm"/>
          </a:ln>
        </p:spPr>
        <p:txBody>
          <a:bodyPr spcFirstLastPara="1" wrap="square" lIns="0" tIns="78725" rIns="0" bIns="0" anchor="t" anchorCtr="0">
            <a:spAutoFit/>
          </a:bodyPr>
          <a:lstStyle/>
          <a:p>
            <a:pPr marL="136525" marR="334645" lvl="0" indent="0" algn="l" rtl="0">
              <a:lnSpc>
                <a:spcPct val="100000"/>
              </a:lnSpc>
              <a:spcBef>
                <a:spcPts val="0"/>
              </a:spcBef>
              <a:spcAft>
                <a:spcPts val="0"/>
              </a:spcAft>
              <a:buNone/>
            </a:pPr>
            <a:r>
              <a:rPr lang="en-US" sz="1600">
                <a:solidFill>
                  <a:schemeClr val="dk1"/>
                </a:solidFill>
                <a:latin typeface="Source Sans Pro"/>
                <a:ea typeface="Source Sans Pro"/>
                <a:cs typeface="Source Sans Pro"/>
                <a:sym typeface="Source Sans Pro"/>
              </a:rPr>
              <a:t>Click </a:t>
            </a:r>
            <a:r>
              <a:rPr lang="en-US" sz="1600" b="1">
                <a:solidFill>
                  <a:schemeClr val="dk1"/>
                </a:solidFill>
                <a:latin typeface="Source Sans Pro"/>
                <a:ea typeface="Source Sans Pro"/>
                <a:cs typeface="Source Sans Pro"/>
                <a:sym typeface="Source Sans Pro"/>
              </a:rPr>
              <a:t>Edit </a:t>
            </a:r>
            <a:r>
              <a:rPr lang="en-US" sz="1600">
                <a:solidFill>
                  <a:schemeClr val="dk1"/>
                </a:solidFill>
                <a:latin typeface="Source Sans Pro"/>
                <a:ea typeface="Source Sans Pro"/>
                <a:cs typeface="Source Sans Pro"/>
                <a:sym typeface="Source Sans Pro"/>
              </a:rPr>
              <a:t>to change program  information.</a:t>
            </a:r>
            <a:endParaRPr sz="1600">
              <a:solidFill>
                <a:schemeClr val="dk1"/>
              </a:solidFill>
              <a:latin typeface="Source Sans Pro"/>
              <a:ea typeface="Source Sans Pro"/>
              <a:cs typeface="Source Sans Pro"/>
              <a:sym typeface="Source Sans Pro"/>
            </a:endParaRPr>
          </a:p>
          <a:p>
            <a:pPr marL="136525" marR="0" lvl="0" indent="0" algn="l" rtl="0">
              <a:lnSpc>
                <a:spcPct val="100000"/>
              </a:lnSpc>
              <a:spcBef>
                <a:spcPts val="600"/>
              </a:spcBef>
              <a:spcAft>
                <a:spcPts val="0"/>
              </a:spcAft>
              <a:buNone/>
            </a:pPr>
            <a:r>
              <a:rPr lang="en-US" sz="1600">
                <a:solidFill>
                  <a:schemeClr val="dk1"/>
                </a:solidFill>
                <a:latin typeface="Source Sans Pro"/>
                <a:ea typeface="Source Sans Pro"/>
                <a:cs typeface="Source Sans Pro"/>
                <a:sym typeface="Source Sans Pro"/>
              </a:rPr>
              <a:t>Click </a:t>
            </a:r>
            <a:r>
              <a:rPr lang="en-US" sz="1600" b="1">
                <a:solidFill>
                  <a:schemeClr val="dk1"/>
                </a:solidFill>
                <a:latin typeface="Source Sans Pro"/>
                <a:ea typeface="Source Sans Pro"/>
                <a:cs typeface="Source Sans Pro"/>
                <a:sym typeface="Source Sans Pro"/>
              </a:rPr>
              <a:t>Delete </a:t>
            </a:r>
            <a:r>
              <a:rPr lang="en-US" sz="1600">
                <a:solidFill>
                  <a:schemeClr val="dk1"/>
                </a:solidFill>
                <a:latin typeface="Source Sans Pro"/>
                <a:ea typeface="Source Sans Pro"/>
                <a:cs typeface="Source Sans Pro"/>
                <a:sym typeface="Source Sans Pro"/>
              </a:rPr>
              <a:t>to remove the</a:t>
            </a:r>
            <a:endParaRPr sz="1600">
              <a:solidFill>
                <a:schemeClr val="dk1"/>
              </a:solidFill>
              <a:latin typeface="Source Sans Pro"/>
              <a:ea typeface="Source Sans Pro"/>
              <a:cs typeface="Source Sans Pro"/>
              <a:sym typeface="Source Sans Pro"/>
            </a:endParaRPr>
          </a:p>
          <a:p>
            <a:pPr marL="136525" marR="0" lvl="0" indent="0" algn="l" rtl="0">
              <a:lnSpc>
                <a:spcPct val="100000"/>
              </a:lnSpc>
              <a:spcBef>
                <a:spcPts val="0"/>
              </a:spcBef>
              <a:spcAft>
                <a:spcPts val="0"/>
              </a:spcAft>
              <a:buNone/>
            </a:pPr>
            <a:r>
              <a:rPr lang="en-US" sz="1600">
                <a:solidFill>
                  <a:schemeClr val="dk1"/>
                </a:solidFill>
                <a:latin typeface="Source Sans Pro"/>
                <a:ea typeface="Source Sans Pro"/>
                <a:cs typeface="Source Sans Pro"/>
                <a:sym typeface="Source Sans Pro"/>
              </a:rPr>
              <a:t>program from your application.</a:t>
            </a:r>
            <a:endParaRPr sz="1600">
              <a:solidFill>
                <a:schemeClr val="dk1"/>
              </a:solidFill>
              <a:latin typeface="Source Sans Pro"/>
              <a:ea typeface="Source Sans Pro"/>
              <a:cs typeface="Source Sans Pro"/>
              <a:sym typeface="Source Sans Pro"/>
            </a:endParaRPr>
          </a:p>
        </p:txBody>
      </p:sp>
      <p:sp>
        <p:nvSpPr>
          <p:cNvPr id="479" name="Google Shape;479;p60"/>
          <p:cNvSpPr/>
          <p:nvPr/>
        </p:nvSpPr>
        <p:spPr>
          <a:xfrm>
            <a:off x="1416304" y="3927347"/>
            <a:ext cx="1170940" cy="277495"/>
          </a:xfrm>
          <a:custGeom>
            <a:avLst/>
            <a:gdLst/>
            <a:ahLst/>
            <a:cxnLst/>
            <a:rect l="l" t="t" r="r" b="b"/>
            <a:pathLst>
              <a:path w="1170939" h="277495" extrusionOk="0">
                <a:moveTo>
                  <a:pt x="1031747" y="0"/>
                </a:moveTo>
                <a:lnTo>
                  <a:pt x="1031747" y="69342"/>
                </a:lnTo>
                <a:lnTo>
                  <a:pt x="0" y="69342"/>
                </a:lnTo>
                <a:lnTo>
                  <a:pt x="0" y="208026"/>
                </a:lnTo>
                <a:lnTo>
                  <a:pt x="1031747" y="208026"/>
                </a:lnTo>
                <a:lnTo>
                  <a:pt x="1031747" y="277368"/>
                </a:lnTo>
                <a:lnTo>
                  <a:pt x="1170432" y="138684"/>
                </a:lnTo>
                <a:lnTo>
                  <a:pt x="1031747" y="0"/>
                </a:lnTo>
                <a:close/>
              </a:path>
            </a:pathLst>
          </a:custGeom>
          <a:solidFill>
            <a:srgbClr val="396B9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80" name="Google Shape;480;p60"/>
          <p:cNvSpPr txBox="1"/>
          <p:nvPr/>
        </p:nvSpPr>
        <p:spPr>
          <a:xfrm>
            <a:off x="220725" y="3359658"/>
            <a:ext cx="1955800" cy="1556195"/>
          </a:xfrm>
          <a:prstGeom prst="rect">
            <a:avLst/>
          </a:prstGeom>
          <a:solidFill>
            <a:srgbClr val="C3D9D6"/>
          </a:solidFill>
          <a:ln w="28950" cap="flat" cmpd="sng">
            <a:solidFill>
              <a:srgbClr val="396B96"/>
            </a:solidFill>
            <a:prstDash val="solid"/>
            <a:round/>
            <a:headEnd type="none" w="sm" len="sm"/>
            <a:tailEnd type="none" w="sm" len="sm"/>
          </a:ln>
        </p:spPr>
        <p:txBody>
          <a:bodyPr spcFirstLastPara="1" wrap="square" lIns="0" tIns="78100" rIns="0" bIns="0" anchor="t" anchorCtr="0">
            <a:spAutoFit/>
          </a:bodyPr>
          <a:lstStyle/>
          <a:p>
            <a:pPr marL="135890" marR="345440" lvl="0" indent="0" algn="just" rtl="0">
              <a:lnSpc>
                <a:spcPct val="100000"/>
              </a:lnSpc>
              <a:spcBef>
                <a:spcPts val="0"/>
              </a:spcBef>
              <a:spcAft>
                <a:spcPts val="0"/>
              </a:spcAft>
              <a:buNone/>
            </a:pPr>
            <a:r>
              <a:rPr lang="en-US" sz="1600">
                <a:solidFill>
                  <a:schemeClr val="dk1"/>
                </a:solidFill>
                <a:latin typeface="Source Sans Pro"/>
                <a:ea typeface="Source Sans Pro"/>
                <a:cs typeface="Source Sans Pro"/>
                <a:sym typeface="Source Sans Pro"/>
              </a:rPr>
              <a:t>Use the </a:t>
            </a:r>
            <a:r>
              <a:rPr lang="en-US" sz="1600" b="1">
                <a:solidFill>
                  <a:schemeClr val="dk1"/>
                </a:solidFill>
                <a:latin typeface="Source Sans Pro"/>
                <a:ea typeface="Source Sans Pro"/>
                <a:cs typeface="Source Sans Pro"/>
                <a:sym typeface="Source Sans Pro"/>
              </a:rPr>
              <a:t>Move Up  </a:t>
            </a:r>
            <a:r>
              <a:rPr lang="en-US" sz="1600">
                <a:solidFill>
                  <a:schemeClr val="dk1"/>
                </a:solidFill>
                <a:latin typeface="Source Sans Pro"/>
                <a:ea typeface="Source Sans Pro"/>
                <a:cs typeface="Source Sans Pro"/>
                <a:sym typeface="Source Sans Pro"/>
              </a:rPr>
              <a:t>and </a:t>
            </a:r>
            <a:r>
              <a:rPr lang="en-US" sz="1600" b="1">
                <a:solidFill>
                  <a:schemeClr val="dk1"/>
                </a:solidFill>
                <a:latin typeface="Source Sans Pro"/>
                <a:ea typeface="Source Sans Pro"/>
                <a:cs typeface="Source Sans Pro"/>
                <a:sym typeface="Source Sans Pro"/>
              </a:rPr>
              <a:t>Move Down  </a:t>
            </a:r>
            <a:r>
              <a:rPr lang="en-US" sz="1600">
                <a:solidFill>
                  <a:schemeClr val="dk1"/>
                </a:solidFill>
                <a:latin typeface="Source Sans Pro"/>
                <a:ea typeface="Source Sans Pro"/>
                <a:cs typeface="Source Sans Pro"/>
                <a:sym typeface="Source Sans Pro"/>
              </a:rPr>
              <a:t>arrows to change  the order of your  programs.</a:t>
            </a:r>
            <a:endParaRPr sz="1600">
              <a:solidFill>
                <a:schemeClr val="dk1"/>
              </a:solidFill>
              <a:latin typeface="Source Sans Pro"/>
              <a:ea typeface="Source Sans Pro"/>
              <a:cs typeface="Source Sans Pro"/>
              <a:sym typeface="Source Sans Pro"/>
            </a:endParaRPr>
          </a:p>
        </p:txBody>
      </p:sp>
      <p:sp>
        <p:nvSpPr>
          <p:cNvPr id="481" name="Google Shape;481;p60"/>
          <p:cNvSpPr/>
          <p:nvPr/>
        </p:nvSpPr>
        <p:spPr>
          <a:xfrm>
            <a:off x="3707384" y="6307328"/>
            <a:ext cx="1170940" cy="277495"/>
          </a:xfrm>
          <a:custGeom>
            <a:avLst/>
            <a:gdLst/>
            <a:ahLst/>
            <a:cxnLst/>
            <a:rect l="l" t="t" r="r" b="b"/>
            <a:pathLst>
              <a:path w="1170939" h="277495" extrusionOk="0">
                <a:moveTo>
                  <a:pt x="138683" y="0"/>
                </a:moveTo>
                <a:lnTo>
                  <a:pt x="0" y="138684"/>
                </a:lnTo>
                <a:lnTo>
                  <a:pt x="138683" y="277368"/>
                </a:lnTo>
                <a:lnTo>
                  <a:pt x="138683" y="208026"/>
                </a:lnTo>
                <a:lnTo>
                  <a:pt x="1170431" y="208026"/>
                </a:lnTo>
                <a:lnTo>
                  <a:pt x="1170431" y="69342"/>
                </a:lnTo>
                <a:lnTo>
                  <a:pt x="138683" y="69342"/>
                </a:lnTo>
                <a:lnTo>
                  <a:pt x="138683" y="0"/>
                </a:lnTo>
                <a:close/>
              </a:path>
            </a:pathLst>
          </a:custGeom>
          <a:solidFill>
            <a:srgbClr val="396B9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82" name="Google Shape;482;p60"/>
          <p:cNvSpPr txBox="1"/>
          <p:nvPr/>
        </p:nvSpPr>
        <p:spPr>
          <a:xfrm>
            <a:off x="4293361" y="6231890"/>
            <a:ext cx="2504440" cy="429895"/>
          </a:xfrm>
          <a:prstGeom prst="rect">
            <a:avLst/>
          </a:prstGeom>
          <a:solidFill>
            <a:srgbClr val="C3D9D6"/>
          </a:solidFill>
          <a:ln w="28950" cap="flat" cmpd="sng">
            <a:solidFill>
              <a:srgbClr val="396B96"/>
            </a:solidFill>
            <a:prstDash val="solid"/>
            <a:round/>
            <a:headEnd type="none" w="sm" len="sm"/>
            <a:tailEnd type="none" w="sm" len="sm"/>
          </a:ln>
        </p:spPr>
        <p:txBody>
          <a:bodyPr spcFirstLastPara="1" wrap="square" lIns="0" tIns="78725" rIns="0" bIns="0" anchor="t" anchorCtr="0">
            <a:spAutoFit/>
          </a:bodyPr>
          <a:lstStyle/>
          <a:p>
            <a:pPr marL="136525" marR="0" lvl="0" indent="0" algn="l" rtl="0">
              <a:lnSpc>
                <a:spcPct val="100000"/>
              </a:lnSpc>
              <a:spcBef>
                <a:spcPts val="0"/>
              </a:spcBef>
              <a:spcAft>
                <a:spcPts val="0"/>
              </a:spcAft>
              <a:buNone/>
            </a:pPr>
            <a:r>
              <a:rPr lang="en-US" sz="1600">
                <a:solidFill>
                  <a:schemeClr val="dk1"/>
                </a:solidFill>
                <a:latin typeface="Source Sans Pro"/>
                <a:ea typeface="Source Sans Pro"/>
                <a:cs typeface="Source Sans Pro"/>
                <a:sym typeface="Source Sans Pro"/>
              </a:rPr>
              <a:t>Click </a:t>
            </a:r>
            <a:r>
              <a:rPr lang="en-US" sz="1600" b="1">
                <a:solidFill>
                  <a:schemeClr val="dk1"/>
                </a:solidFill>
                <a:latin typeface="Source Sans Pro"/>
                <a:ea typeface="Source Sans Pro"/>
                <a:cs typeface="Source Sans Pro"/>
                <a:sym typeface="Source Sans Pro"/>
              </a:rPr>
              <a:t>Save and Continue</a:t>
            </a:r>
            <a:r>
              <a:rPr lang="en-US" sz="1600">
                <a:solidFill>
                  <a:schemeClr val="dk1"/>
                </a:solidFill>
                <a:latin typeface="Source Sans Pro"/>
                <a:ea typeface="Source Sans Pro"/>
                <a:cs typeface="Source Sans Pro"/>
                <a:sym typeface="Source Sans Pro"/>
              </a:rPr>
              <a:t>.</a:t>
            </a:r>
            <a:endParaRPr sz="1600">
              <a:solidFill>
                <a:schemeClr val="dk1"/>
              </a:solidFill>
              <a:latin typeface="Source Sans Pro"/>
              <a:ea typeface="Source Sans Pro"/>
              <a:cs typeface="Source Sans Pro"/>
              <a:sym typeface="Source Sans Pro"/>
            </a:endParaRPr>
          </a:p>
        </p:txBody>
      </p:sp>
      <p:sp>
        <p:nvSpPr>
          <p:cNvPr id="483" name="Google Shape;483;p60"/>
          <p:cNvSpPr txBox="1">
            <a:spLocks noGrp="1"/>
          </p:cNvSpPr>
          <p:nvPr>
            <p:ph type="title"/>
          </p:nvPr>
        </p:nvSpPr>
        <p:spPr>
          <a:xfrm>
            <a:off x="439924" y="255275"/>
            <a:ext cx="6226800" cy="8262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Program Choices</a:t>
            </a:r>
            <a:endParaRPr/>
          </a:p>
          <a:p>
            <a:pPr marL="12700" lvl="0" indent="0" algn="l" rtl="0">
              <a:lnSpc>
                <a:spcPct val="100000"/>
              </a:lnSpc>
              <a:spcBef>
                <a:spcPts val="100"/>
              </a:spcBef>
              <a:spcAft>
                <a:spcPts val="0"/>
              </a:spcAft>
              <a:buNone/>
            </a:pPr>
            <a:r>
              <a:rPr lang="en-US" sz="2000" b="1">
                <a:solidFill>
                  <a:srgbClr val="000000"/>
                </a:solidFill>
                <a:latin typeface="Source Sans Pro"/>
                <a:ea typeface="Source Sans Pro"/>
                <a:cs typeface="Source Sans Pro"/>
                <a:sym typeface="Source Sans Pro"/>
              </a:rPr>
              <a:t>Rank Your</a:t>
            </a:r>
            <a:r>
              <a:rPr lang="en-US" sz="2000" b="0">
                <a:solidFill>
                  <a:srgbClr val="000000"/>
                </a:solidFill>
                <a:latin typeface="Source Sans Pro"/>
                <a:ea typeface="Source Sans Pro"/>
                <a:cs typeface="Source Sans Pro"/>
                <a:sym typeface="Source Sans Pro"/>
              </a:rPr>
              <a:t> Programs</a:t>
            </a:r>
            <a:endParaRPr sz="2000">
              <a:latin typeface="Source Sans Pro"/>
              <a:ea typeface="Source Sans Pro"/>
              <a:cs typeface="Source Sans Pro"/>
              <a:sym typeface="Source Sans Pro"/>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Shape 487"/>
        <p:cNvGrpSpPr/>
        <p:nvPr/>
      </p:nvGrpSpPr>
      <p:grpSpPr>
        <a:xfrm>
          <a:off x="0" y="0"/>
          <a:ext cx="0" cy="0"/>
          <a:chOff x="0" y="0"/>
          <a:chExt cx="0" cy="0"/>
        </a:xfrm>
      </p:grpSpPr>
      <p:sp>
        <p:nvSpPr>
          <p:cNvPr id="488" name="Google Shape;488;p61"/>
          <p:cNvSpPr txBox="1">
            <a:spLocks noGrp="1"/>
          </p:cNvSpPr>
          <p:nvPr>
            <p:ph type="title"/>
          </p:nvPr>
        </p:nvSpPr>
        <p:spPr>
          <a:xfrm>
            <a:off x="439924" y="255275"/>
            <a:ext cx="5377800" cy="5055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Basis for Admission</a:t>
            </a:r>
            <a:endParaRPr/>
          </a:p>
        </p:txBody>
      </p:sp>
      <p:sp>
        <p:nvSpPr>
          <p:cNvPr id="489" name="Google Shape;489;p61"/>
          <p:cNvSpPr/>
          <p:nvPr/>
        </p:nvSpPr>
        <p:spPr>
          <a:xfrm>
            <a:off x="369762" y="1014414"/>
            <a:ext cx="10032675" cy="5316445"/>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90" name="Google Shape;490;p61"/>
          <p:cNvSpPr txBox="1"/>
          <p:nvPr/>
        </p:nvSpPr>
        <p:spPr>
          <a:xfrm>
            <a:off x="6851142" y="3147822"/>
            <a:ext cx="4152900" cy="1465145"/>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9375" rIns="0" bIns="0" anchor="t" anchorCtr="0">
            <a:spAutoFit/>
          </a:bodyPr>
          <a:lstStyle/>
          <a:p>
            <a:pPr marL="136525" marR="0" lvl="0" indent="0" algn="l" rtl="0">
              <a:lnSpc>
                <a:spcPct val="100000"/>
              </a:lnSpc>
              <a:spcBef>
                <a:spcPts val="0"/>
              </a:spcBef>
              <a:spcAft>
                <a:spcPts val="0"/>
              </a:spcAft>
              <a:buNone/>
            </a:pPr>
            <a:r>
              <a:rPr lang="en-US" sz="1600">
                <a:solidFill>
                  <a:schemeClr val="dk1"/>
                </a:solidFill>
                <a:latin typeface="Source Sans Pro"/>
                <a:ea typeface="Source Sans Pro"/>
                <a:cs typeface="Source Sans Pro"/>
                <a:sym typeface="Source Sans Pro"/>
              </a:rPr>
              <a:t>Review and answer both questions. Click</a:t>
            </a:r>
            <a:endParaRPr sz="1600">
              <a:solidFill>
                <a:schemeClr val="dk1"/>
              </a:solidFill>
              <a:latin typeface="Source Sans Pro"/>
              <a:ea typeface="Source Sans Pro"/>
              <a:cs typeface="Source Sans Pro"/>
              <a:sym typeface="Source Sans Pro"/>
            </a:endParaRPr>
          </a:p>
          <a:p>
            <a:pPr marL="136525" marR="0" lvl="0" indent="0" algn="l" rtl="0">
              <a:lnSpc>
                <a:spcPct val="100000"/>
              </a:lnSpc>
              <a:spcBef>
                <a:spcPts val="0"/>
              </a:spcBef>
              <a:spcAft>
                <a:spcPts val="0"/>
              </a:spcAft>
              <a:buNone/>
            </a:pPr>
            <a:r>
              <a:rPr lang="en-US" sz="1600" b="1">
                <a:solidFill>
                  <a:schemeClr val="dk1"/>
                </a:solidFill>
                <a:latin typeface="Source Sans Pro"/>
                <a:ea typeface="Source Sans Pro"/>
                <a:cs typeface="Source Sans Pro"/>
                <a:sym typeface="Source Sans Pro"/>
              </a:rPr>
              <a:t>Save and Continue to Next Step </a:t>
            </a:r>
            <a:r>
              <a:rPr lang="en-US" sz="1600">
                <a:solidFill>
                  <a:schemeClr val="dk1"/>
                </a:solidFill>
                <a:latin typeface="Source Sans Pro"/>
                <a:ea typeface="Source Sans Pro"/>
                <a:cs typeface="Source Sans Pro"/>
                <a:sym typeface="Source Sans Pro"/>
              </a:rPr>
              <a:t>when done.</a:t>
            </a:r>
            <a:endParaRPr sz="1600">
              <a:solidFill>
                <a:schemeClr val="dk1"/>
              </a:solidFill>
              <a:latin typeface="Source Sans Pro"/>
              <a:ea typeface="Source Sans Pro"/>
              <a:cs typeface="Source Sans Pro"/>
              <a:sym typeface="Source Sans Pro"/>
            </a:endParaRPr>
          </a:p>
          <a:p>
            <a:pPr marL="136525" marR="0" lvl="0" indent="0" algn="l" rtl="0">
              <a:lnSpc>
                <a:spcPct val="100000"/>
              </a:lnSpc>
              <a:spcBef>
                <a:spcPts val="600"/>
              </a:spcBef>
              <a:spcAft>
                <a:spcPts val="0"/>
              </a:spcAft>
              <a:buNone/>
            </a:pPr>
            <a:r>
              <a:rPr lang="en-US" sz="1600" b="1">
                <a:solidFill>
                  <a:schemeClr val="dk1"/>
                </a:solidFill>
                <a:latin typeface="Source Sans Pro"/>
                <a:ea typeface="Source Sans Pro"/>
                <a:cs typeface="Source Sans Pro"/>
                <a:sym typeface="Source Sans Pro"/>
              </a:rPr>
              <a:t>Current High School Students:</a:t>
            </a:r>
            <a:endParaRPr sz="1600">
              <a:solidFill>
                <a:schemeClr val="dk1"/>
              </a:solidFill>
              <a:latin typeface="Source Sans Pro"/>
              <a:ea typeface="Source Sans Pro"/>
              <a:cs typeface="Source Sans Pro"/>
              <a:sym typeface="Source Sans Pro"/>
            </a:endParaRPr>
          </a:p>
          <a:p>
            <a:pPr marL="136525" marR="0" lvl="0" indent="0" algn="l" rtl="0">
              <a:lnSpc>
                <a:spcPct val="100000"/>
              </a:lnSpc>
              <a:spcBef>
                <a:spcPts val="600"/>
              </a:spcBef>
              <a:spcAft>
                <a:spcPts val="0"/>
              </a:spcAft>
              <a:buNone/>
            </a:pPr>
            <a:r>
              <a:rPr lang="en-US" sz="1600">
                <a:solidFill>
                  <a:schemeClr val="dk1"/>
                </a:solidFill>
                <a:latin typeface="Source Sans Pro"/>
                <a:ea typeface="Source Sans Pro"/>
                <a:cs typeface="Source Sans Pro"/>
                <a:sym typeface="Source Sans Pro"/>
              </a:rPr>
              <a:t>Make sure </a:t>
            </a:r>
            <a:r>
              <a:rPr lang="en-US" sz="1600" b="1">
                <a:solidFill>
                  <a:schemeClr val="dk1"/>
                </a:solidFill>
                <a:latin typeface="Source Sans Pro"/>
                <a:ea typeface="Source Sans Pro"/>
                <a:cs typeface="Source Sans Pro"/>
                <a:sym typeface="Source Sans Pro"/>
              </a:rPr>
              <a:t>Yes </a:t>
            </a:r>
            <a:r>
              <a:rPr lang="en-US" sz="1600">
                <a:solidFill>
                  <a:schemeClr val="dk1"/>
                </a:solidFill>
                <a:latin typeface="Source Sans Pro"/>
                <a:ea typeface="Source Sans Pro"/>
                <a:cs typeface="Source Sans Pro"/>
                <a:sym typeface="Source Sans Pro"/>
              </a:rPr>
              <a:t>is selected for Question 2.</a:t>
            </a:r>
            <a:endParaRPr sz="1600">
              <a:solidFill>
                <a:schemeClr val="dk1"/>
              </a:solidFill>
              <a:latin typeface="Source Sans Pro"/>
              <a:ea typeface="Source Sans Pro"/>
              <a:cs typeface="Source Sans Pro"/>
              <a:sym typeface="Source Sans Pro"/>
            </a:endParaRPr>
          </a:p>
        </p:txBody>
      </p:sp>
      <p:sp>
        <p:nvSpPr>
          <p:cNvPr id="491" name="Google Shape;491;p61"/>
          <p:cNvSpPr/>
          <p:nvPr/>
        </p:nvSpPr>
        <p:spPr>
          <a:xfrm>
            <a:off x="389128" y="4877694"/>
            <a:ext cx="2482412" cy="309270"/>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Shape 495"/>
        <p:cNvGrpSpPr/>
        <p:nvPr/>
      </p:nvGrpSpPr>
      <p:grpSpPr>
        <a:xfrm>
          <a:off x="0" y="0"/>
          <a:ext cx="0" cy="0"/>
          <a:chOff x="0" y="0"/>
          <a:chExt cx="0" cy="0"/>
        </a:xfrm>
      </p:grpSpPr>
      <p:sp>
        <p:nvSpPr>
          <p:cNvPr id="496" name="Google Shape;496;p62"/>
          <p:cNvSpPr/>
          <p:nvPr/>
        </p:nvSpPr>
        <p:spPr>
          <a:xfrm>
            <a:off x="376385" y="1165483"/>
            <a:ext cx="10058485" cy="5424029"/>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97" name="Google Shape;497;p62"/>
          <p:cNvSpPr/>
          <p:nvPr/>
        </p:nvSpPr>
        <p:spPr>
          <a:xfrm>
            <a:off x="5009896" y="3350259"/>
            <a:ext cx="1170940" cy="334010"/>
          </a:xfrm>
          <a:custGeom>
            <a:avLst/>
            <a:gdLst/>
            <a:ahLst/>
            <a:cxnLst/>
            <a:rect l="l" t="t" r="r" b="b"/>
            <a:pathLst>
              <a:path w="1170939" h="334010" extrusionOk="0">
                <a:moveTo>
                  <a:pt x="166878" y="0"/>
                </a:moveTo>
                <a:lnTo>
                  <a:pt x="0" y="166877"/>
                </a:lnTo>
                <a:lnTo>
                  <a:pt x="166878" y="333755"/>
                </a:lnTo>
                <a:lnTo>
                  <a:pt x="166878" y="250316"/>
                </a:lnTo>
                <a:lnTo>
                  <a:pt x="1170432" y="250316"/>
                </a:lnTo>
                <a:lnTo>
                  <a:pt x="1170432" y="83438"/>
                </a:lnTo>
                <a:lnTo>
                  <a:pt x="166878" y="83438"/>
                </a:lnTo>
                <a:lnTo>
                  <a:pt x="166878" y="0"/>
                </a:lnTo>
                <a:close/>
              </a:path>
            </a:pathLst>
          </a:custGeom>
          <a:solidFill>
            <a:srgbClr val="396B9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98" name="Google Shape;498;p62"/>
          <p:cNvSpPr txBox="1"/>
          <p:nvPr/>
        </p:nvSpPr>
        <p:spPr>
          <a:xfrm>
            <a:off x="5775705" y="3102610"/>
            <a:ext cx="4613275" cy="1633139"/>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8100" rIns="0" bIns="0" anchor="t" anchorCtr="0">
            <a:spAutoFit/>
          </a:bodyPr>
          <a:lstStyle/>
          <a:p>
            <a:pPr marL="137160" marR="290195" lvl="0" indent="0" algn="l" rtl="0">
              <a:lnSpc>
                <a:spcPct val="100000"/>
              </a:lnSpc>
              <a:spcBef>
                <a:spcPts val="0"/>
              </a:spcBef>
              <a:spcAft>
                <a:spcPts val="0"/>
              </a:spcAft>
              <a:buNone/>
            </a:pPr>
            <a:r>
              <a:rPr lang="en-US" sz="1600">
                <a:solidFill>
                  <a:schemeClr val="dk1"/>
                </a:solidFill>
                <a:latin typeface="Source Sans Pro"/>
                <a:ea typeface="Source Sans Pro"/>
                <a:cs typeface="Source Sans Pro"/>
                <a:sym typeface="Source Sans Pro"/>
              </a:rPr>
              <a:t>Once program choices are added, the application  status will be Unpaid.</a:t>
            </a:r>
            <a:endParaRPr sz="1600">
              <a:solidFill>
                <a:schemeClr val="dk1"/>
              </a:solidFill>
              <a:latin typeface="Source Sans Pro"/>
              <a:ea typeface="Source Sans Pro"/>
              <a:cs typeface="Source Sans Pro"/>
              <a:sym typeface="Source Sans Pro"/>
            </a:endParaRPr>
          </a:p>
          <a:p>
            <a:pPr marL="137160" marR="163830" lvl="0" indent="0" algn="l" rtl="0">
              <a:lnSpc>
                <a:spcPct val="100000"/>
              </a:lnSpc>
              <a:spcBef>
                <a:spcPts val="600"/>
              </a:spcBef>
              <a:spcAft>
                <a:spcPts val="0"/>
              </a:spcAft>
              <a:buNone/>
            </a:pPr>
            <a:r>
              <a:rPr lang="en-US" sz="1600">
                <a:solidFill>
                  <a:schemeClr val="dk1"/>
                </a:solidFill>
                <a:latin typeface="Source Sans Pro"/>
                <a:ea typeface="Source Sans Pro"/>
                <a:cs typeface="Source Sans Pro"/>
                <a:sym typeface="Source Sans Pro"/>
              </a:rPr>
              <a:t>After the application processing fee is received, the  status is updated to Paid and your application  information is forwarded to your college choice(s).</a:t>
            </a:r>
            <a:endParaRPr sz="1600">
              <a:solidFill>
                <a:schemeClr val="dk1"/>
              </a:solidFill>
              <a:latin typeface="Source Sans Pro"/>
              <a:ea typeface="Source Sans Pro"/>
              <a:cs typeface="Source Sans Pro"/>
              <a:sym typeface="Source Sans Pro"/>
            </a:endParaRPr>
          </a:p>
        </p:txBody>
      </p:sp>
      <p:sp>
        <p:nvSpPr>
          <p:cNvPr id="499" name="Google Shape;499;p62"/>
          <p:cNvSpPr txBox="1">
            <a:spLocks noGrp="1"/>
          </p:cNvSpPr>
          <p:nvPr>
            <p:ph type="title"/>
          </p:nvPr>
        </p:nvSpPr>
        <p:spPr>
          <a:xfrm>
            <a:off x="439924" y="255275"/>
            <a:ext cx="6296400" cy="8262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Applicant Dashboard</a:t>
            </a:r>
            <a:endParaRPr/>
          </a:p>
          <a:p>
            <a:pPr marL="12700" lvl="0" indent="0" algn="l" rtl="0">
              <a:lnSpc>
                <a:spcPct val="100000"/>
              </a:lnSpc>
              <a:spcBef>
                <a:spcPts val="100"/>
              </a:spcBef>
              <a:spcAft>
                <a:spcPts val="0"/>
              </a:spcAft>
              <a:buNone/>
            </a:pPr>
            <a:r>
              <a:rPr lang="en-US" sz="2000" b="1">
                <a:solidFill>
                  <a:srgbClr val="000000"/>
                </a:solidFill>
                <a:latin typeface="Source Sans Pro"/>
                <a:ea typeface="Source Sans Pro"/>
                <a:cs typeface="Source Sans Pro"/>
                <a:sym typeface="Source Sans Pro"/>
              </a:rPr>
              <a:t>Application</a:t>
            </a:r>
            <a:r>
              <a:rPr lang="en-US" sz="2000" b="0">
                <a:solidFill>
                  <a:srgbClr val="000000"/>
                </a:solidFill>
                <a:latin typeface="Source Sans Pro"/>
                <a:ea typeface="Source Sans Pro"/>
                <a:cs typeface="Source Sans Pro"/>
                <a:sym typeface="Source Sans Pro"/>
              </a:rPr>
              <a:t> </a:t>
            </a:r>
            <a:r>
              <a:rPr lang="en-US" sz="2000" b="1">
                <a:solidFill>
                  <a:srgbClr val="000000"/>
                </a:solidFill>
                <a:latin typeface="Source Sans Pro"/>
                <a:ea typeface="Source Sans Pro"/>
                <a:cs typeface="Source Sans Pro"/>
                <a:sym typeface="Source Sans Pro"/>
              </a:rPr>
              <a:t>Status</a:t>
            </a:r>
            <a:endParaRPr sz="2000">
              <a:latin typeface="Source Sans Pro"/>
              <a:ea typeface="Source Sans Pro"/>
              <a:cs typeface="Source Sans Pro"/>
              <a:sym typeface="Source Sans Pro"/>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Shape 503"/>
        <p:cNvGrpSpPr/>
        <p:nvPr/>
      </p:nvGrpSpPr>
      <p:grpSpPr>
        <a:xfrm>
          <a:off x="0" y="0"/>
          <a:ext cx="0" cy="0"/>
          <a:chOff x="0" y="0"/>
          <a:chExt cx="0" cy="0"/>
        </a:xfrm>
      </p:grpSpPr>
      <p:sp>
        <p:nvSpPr>
          <p:cNvPr id="504" name="Google Shape;504;p63"/>
          <p:cNvSpPr/>
          <p:nvPr/>
        </p:nvSpPr>
        <p:spPr>
          <a:xfrm>
            <a:off x="787885" y="1030430"/>
            <a:ext cx="8338120" cy="5453067"/>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05" name="Google Shape;505;p63"/>
          <p:cNvSpPr txBox="1">
            <a:spLocks noGrp="1"/>
          </p:cNvSpPr>
          <p:nvPr>
            <p:ph type="title"/>
          </p:nvPr>
        </p:nvSpPr>
        <p:spPr>
          <a:xfrm>
            <a:off x="439927" y="255270"/>
            <a:ext cx="4133850" cy="513715"/>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Payment Summary</a:t>
            </a:r>
            <a:endParaRPr/>
          </a:p>
        </p:txBody>
      </p:sp>
      <p:sp>
        <p:nvSpPr>
          <p:cNvPr id="506" name="Google Shape;506;p63"/>
          <p:cNvSpPr txBox="1"/>
          <p:nvPr/>
        </p:nvSpPr>
        <p:spPr>
          <a:xfrm>
            <a:off x="6737690" y="1436493"/>
            <a:ext cx="3176270" cy="1141979"/>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9375" rIns="0" bIns="0" anchor="t" anchorCtr="0">
            <a:spAutoFit/>
          </a:bodyPr>
          <a:lstStyle/>
          <a:p>
            <a:pPr marL="136525" marR="0" lvl="0" indent="0" algn="l" rtl="0">
              <a:lnSpc>
                <a:spcPct val="100000"/>
              </a:lnSpc>
              <a:spcBef>
                <a:spcPts val="0"/>
              </a:spcBef>
              <a:spcAft>
                <a:spcPts val="0"/>
              </a:spcAft>
              <a:buNone/>
            </a:pPr>
            <a:r>
              <a:rPr lang="en-US" sz="1600">
                <a:solidFill>
                  <a:schemeClr val="dk1"/>
                </a:solidFill>
                <a:latin typeface="Source Sans Pro"/>
                <a:ea typeface="Source Sans Pro"/>
                <a:cs typeface="Source Sans Pro"/>
                <a:sym typeface="Source Sans Pro"/>
              </a:rPr>
              <a:t>Review your fees.</a:t>
            </a:r>
            <a:endParaRPr sz="1600">
              <a:solidFill>
                <a:schemeClr val="dk1"/>
              </a:solidFill>
              <a:latin typeface="Source Sans Pro"/>
              <a:ea typeface="Source Sans Pro"/>
              <a:cs typeface="Source Sans Pro"/>
              <a:sym typeface="Source Sans Pro"/>
            </a:endParaRPr>
          </a:p>
          <a:p>
            <a:pPr marL="136525" marR="147320" lvl="0" indent="0" algn="l" rtl="0">
              <a:lnSpc>
                <a:spcPct val="100000"/>
              </a:lnSpc>
              <a:spcBef>
                <a:spcPts val="600"/>
              </a:spcBef>
              <a:spcAft>
                <a:spcPts val="0"/>
              </a:spcAft>
              <a:buNone/>
            </a:pPr>
            <a:r>
              <a:rPr lang="en-US" sz="1600">
                <a:solidFill>
                  <a:schemeClr val="dk1"/>
                </a:solidFill>
                <a:latin typeface="Source Sans Pro"/>
                <a:ea typeface="Source Sans Pro"/>
                <a:cs typeface="Source Sans Pro"/>
                <a:sym typeface="Source Sans Pro"/>
              </a:rPr>
              <a:t>Click </a:t>
            </a:r>
            <a:r>
              <a:rPr lang="en-US" sz="1600" b="1">
                <a:solidFill>
                  <a:schemeClr val="dk1"/>
                </a:solidFill>
                <a:latin typeface="Source Sans Pro"/>
                <a:ea typeface="Source Sans Pro"/>
                <a:cs typeface="Source Sans Pro"/>
                <a:sym typeface="Source Sans Pro"/>
              </a:rPr>
              <a:t>Complete Order </a:t>
            </a:r>
            <a:r>
              <a:rPr lang="en-US" sz="1600">
                <a:solidFill>
                  <a:schemeClr val="dk1"/>
                </a:solidFill>
                <a:latin typeface="Source Sans Pro"/>
                <a:ea typeface="Source Sans Pro"/>
                <a:cs typeface="Source Sans Pro"/>
                <a:sym typeface="Source Sans Pro"/>
              </a:rPr>
              <a:t>to pay your  application processing fee online.</a:t>
            </a:r>
            <a:endParaRPr sz="1600">
              <a:solidFill>
                <a:schemeClr val="dk1"/>
              </a:solidFill>
              <a:latin typeface="Source Sans Pro"/>
              <a:ea typeface="Source Sans Pro"/>
              <a:cs typeface="Source Sans Pro"/>
              <a:sym typeface="Source Sans Pro"/>
            </a:endParaRPr>
          </a:p>
        </p:txBody>
      </p:sp>
      <p:sp>
        <p:nvSpPr>
          <p:cNvPr id="507" name="Google Shape;507;p63"/>
          <p:cNvSpPr/>
          <p:nvPr/>
        </p:nvSpPr>
        <p:spPr>
          <a:xfrm>
            <a:off x="5339658" y="5791026"/>
            <a:ext cx="1172210" cy="334010"/>
          </a:xfrm>
          <a:custGeom>
            <a:avLst/>
            <a:gdLst/>
            <a:ahLst/>
            <a:cxnLst/>
            <a:rect l="l" t="t" r="r" b="b"/>
            <a:pathLst>
              <a:path w="1172209" h="334010" extrusionOk="0">
                <a:moveTo>
                  <a:pt x="166877" y="0"/>
                </a:moveTo>
                <a:lnTo>
                  <a:pt x="0" y="166878"/>
                </a:lnTo>
                <a:lnTo>
                  <a:pt x="166877" y="333756"/>
                </a:lnTo>
                <a:lnTo>
                  <a:pt x="166877" y="250317"/>
                </a:lnTo>
                <a:lnTo>
                  <a:pt x="1171955" y="250317"/>
                </a:lnTo>
                <a:lnTo>
                  <a:pt x="1171955" y="83439"/>
                </a:lnTo>
                <a:lnTo>
                  <a:pt x="166877" y="83439"/>
                </a:lnTo>
                <a:lnTo>
                  <a:pt x="166877" y="0"/>
                </a:lnTo>
                <a:close/>
              </a:path>
            </a:pathLst>
          </a:custGeom>
          <a:solidFill>
            <a:srgbClr val="396B9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08" name="Google Shape;508;p63"/>
          <p:cNvSpPr/>
          <p:nvPr/>
        </p:nvSpPr>
        <p:spPr>
          <a:xfrm>
            <a:off x="6211704" y="4434922"/>
            <a:ext cx="3946956" cy="2257858"/>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09" name="Google Shape;509;p63"/>
          <p:cNvSpPr txBox="1"/>
          <p:nvPr/>
        </p:nvSpPr>
        <p:spPr>
          <a:xfrm>
            <a:off x="6444119" y="4425784"/>
            <a:ext cx="3195320" cy="2244845"/>
          </a:xfrm>
          <a:prstGeom prst="rect">
            <a:avLst/>
          </a:prstGeom>
          <a:noFill/>
          <a:ln>
            <a:noFill/>
          </a:ln>
        </p:spPr>
        <p:txBody>
          <a:bodyPr spcFirstLastPara="1" wrap="square" lIns="0" tIns="89525" rIns="0" bIns="0" anchor="t" anchorCtr="0">
            <a:spAutoFit/>
          </a:bodyPr>
          <a:lstStyle/>
          <a:p>
            <a:pPr marL="20320" marR="0" lvl="0" indent="0" algn="l" rtl="0">
              <a:lnSpc>
                <a:spcPct val="100000"/>
              </a:lnSpc>
              <a:spcBef>
                <a:spcPts val="0"/>
              </a:spcBef>
              <a:spcAft>
                <a:spcPts val="0"/>
              </a:spcAft>
              <a:buNone/>
            </a:pPr>
            <a:r>
              <a:rPr lang="en-US" sz="1500" b="1">
                <a:solidFill>
                  <a:schemeClr val="dk1"/>
                </a:solidFill>
                <a:latin typeface="Source Sans Pro"/>
                <a:ea typeface="Source Sans Pro"/>
                <a:cs typeface="Source Sans Pro"/>
                <a:sym typeface="Source Sans Pro"/>
              </a:rPr>
              <a:t>Prepaid Voucher Code</a:t>
            </a:r>
            <a:endParaRPr sz="1500">
              <a:solidFill>
                <a:schemeClr val="dk1"/>
              </a:solidFill>
              <a:latin typeface="Source Sans Pro"/>
              <a:ea typeface="Source Sans Pro"/>
              <a:cs typeface="Source Sans Pro"/>
              <a:sym typeface="Source Sans Pro"/>
            </a:endParaRPr>
          </a:p>
          <a:p>
            <a:pPr marL="20955" marR="5080" lvl="0" indent="0" algn="l" rtl="0">
              <a:lnSpc>
                <a:spcPct val="100000"/>
              </a:lnSpc>
              <a:spcBef>
                <a:spcPts val="600"/>
              </a:spcBef>
              <a:spcAft>
                <a:spcPts val="0"/>
              </a:spcAft>
              <a:buNone/>
            </a:pPr>
            <a:r>
              <a:rPr lang="en-US" sz="1500">
                <a:solidFill>
                  <a:schemeClr val="dk1"/>
                </a:solidFill>
                <a:latin typeface="Source Sans Pro"/>
                <a:ea typeface="Source Sans Pro"/>
                <a:cs typeface="Source Sans Pro"/>
                <a:sym typeface="Source Sans Pro"/>
              </a:rPr>
              <a:t>If you have a prepaid voucher code,  enter it here and click </a:t>
            </a:r>
            <a:r>
              <a:rPr lang="en-US" sz="1500" b="1">
                <a:solidFill>
                  <a:schemeClr val="dk1"/>
                </a:solidFill>
                <a:latin typeface="Source Sans Pro"/>
                <a:ea typeface="Source Sans Pro"/>
                <a:cs typeface="Source Sans Pro"/>
                <a:sym typeface="Source Sans Pro"/>
              </a:rPr>
              <a:t>Apply Voucher  </a:t>
            </a:r>
            <a:r>
              <a:rPr lang="en-US" sz="1500">
                <a:solidFill>
                  <a:schemeClr val="dk1"/>
                </a:solidFill>
                <a:latin typeface="Source Sans Pro"/>
                <a:ea typeface="Source Sans Pro"/>
                <a:cs typeface="Source Sans Pro"/>
                <a:sym typeface="Source Sans Pro"/>
              </a:rPr>
              <a:t>and wait for the page to refresh.</a:t>
            </a:r>
            <a:endParaRPr sz="1500">
              <a:solidFill>
                <a:schemeClr val="dk1"/>
              </a:solidFill>
              <a:latin typeface="Source Sans Pro"/>
              <a:ea typeface="Source Sans Pro"/>
              <a:cs typeface="Source Sans Pro"/>
              <a:sym typeface="Source Sans Pro"/>
            </a:endParaRPr>
          </a:p>
          <a:p>
            <a:pPr marL="0" marR="0" lvl="0" indent="0" algn="l" rtl="0">
              <a:lnSpc>
                <a:spcPct val="100000"/>
              </a:lnSpc>
              <a:spcBef>
                <a:spcPts val="25"/>
              </a:spcBef>
              <a:spcAft>
                <a:spcPts val="0"/>
              </a:spcAft>
              <a:buNone/>
            </a:pPr>
            <a:endParaRPr sz="1500">
              <a:solidFill>
                <a:schemeClr val="dk1"/>
              </a:solidFill>
              <a:latin typeface="Times New Roman"/>
              <a:ea typeface="Times New Roman"/>
              <a:cs typeface="Times New Roman"/>
              <a:sym typeface="Times New Roman"/>
            </a:endParaRPr>
          </a:p>
          <a:p>
            <a:pPr marL="12700" marR="44450" lvl="0" indent="0" algn="l" rtl="0">
              <a:lnSpc>
                <a:spcPct val="100000"/>
              </a:lnSpc>
              <a:spcBef>
                <a:spcPts val="0"/>
              </a:spcBef>
              <a:spcAft>
                <a:spcPts val="0"/>
              </a:spcAft>
              <a:buNone/>
            </a:pPr>
            <a:r>
              <a:rPr lang="en-US" sz="1500">
                <a:solidFill>
                  <a:schemeClr val="dk1"/>
                </a:solidFill>
                <a:latin typeface="Source Sans Pro"/>
                <a:ea typeface="Source Sans Pro"/>
                <a:cs typeface="Source Sans Pro"/>
                <a:sym typeface="Source Sans Pro"/>
              </a:rPr>
              <a:t>After the voucher code is applied you  must click </a:t>
            </a:r>
            <a:r>
              <a:rPr lang="en-US" sz="1500" b="1">
                <a:solidFill>
                  <a:schemeClr val="dk1"/>
                </a:solidFill>
                <a:latin typeface="Source Sans Pro"/>
                <a:ea typeface="Source Sans Pro"/>
                <a:cs typeface="Source Sans Pro"/>
                <a:sym typeface="Source Sans Pro"/>
              </a:rPr>
              <a:t>Complete Order </a:t>
            </a:r>
            <a:r>
              <a:rPr lang="en-US" sz="1500">
                <a:solidFill>
                  <a:schemeClr val="dk1"/>
                </a:solidFill>
                <a:latin typeface="Source Sans Pro"/>
                <a:ea typeface="Source Sans Pro"/>
                <a:cs typeface="Source Sans Pro"/>
                <a:sym typeface="Source Sans Pro"/>
              </a:rPr>
              <a:t>to finish  the process of applying the voucher.</a:t>
            </a:r>
            <a:endParaRPr sz="1500">
              <a:solidFill>
                <a:schemeClr val="dk1"/>
              </a:solidFill>
              <a:latin typeface="Source Sans Pro"/>
              <a:ea typeface="Source Sans Pro"/>
              <a:cs typeface="Source Sans Pro"/>
              <a:sym typeface="Source Sans Pro"/>
            </a:endParaRPr>
          </a:p>
        </p:txBody>
      </p:sp>
      <p:sp>
        <p:nvSpPr>
          <p:cNvPr id="510" name="Google Shape;510;p63"/>
          <p:cNvSpPr txBox="1"/>
          <p:nvPr/>
        </p:nvSpPr>
        <p:spPr>
          <a:xfrm>
            <a:off x="8404700" y="3424125"/>
            <a:ext cx="622500" cy="400200"/>
          </a:xfrm>
          <a:prstGeom prst="rect">
            <a:avLst/>
          </a:prstGeom>
          <a:solidFill>
            <a:schemeClr val="lt1"/>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latin typeface="Source Sans Pro"/>
                <a:ea typeface="Source Sans Pro"/>
                <a:cs typeface="Source Sans Pro"/>
                <a:sym typeface="Source Sans Pro"/>
              </a:rPr>
              <a:t>$110</a:t>
            </a:r>
            <a:endParaRPr>
              <a:latin typeface="Source Sans Pro"/>
              <a:ea typeface="Source Sans Pro"/>
              <a:cs typeface="Source Sans Pro"/>
              <a:sym typeface="Source Sans Pro"/>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Shape 514"/>
        <p:cNvGrpSpPr/>
        <p:nvPr/>
      </p:nvGrpSpPr>
      <p:grpSpPr>
        <a:xfrm>
          <a:off x="0" y="0"/>
          <a:ext cx="0" cy="0"/>
          <a:chOff x="0" y="0"/>
          <a:chExt cx="0" cy="0"/>
        </a:xfrm>
      </p:grpSpPr>
      <p:sp>
        <p:nvSpPr>
          <p:cNvPr id="515" name="Google Shape;515;p64"/>
          <p:cNvSpPr txBox="1">
            <a:spLocks noGrp="1"/>
          </p:cNvSpPr>
          <p:nvPr>
            <p:ph type="title"/>
          </p:nvPr>
        </p:nvSpPr>
        <p:spPr>
          <a:xfrm>
            <a:off x="439927" y="257937"/>
            <a:ext cx="5060950" cy="513715"/>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Secure Online Payment</a:t>
            </a:r>
            <a:endParaRPr/>
          </a:p>
        </p:txBody>
      </p:sp>
      <p:sp>
        <p:nvSpPr>
          <p:cNvPr id="516" name="Google Shape;516;p64"/>
          <p:cNvSpPr/>
          <p:nvPr/>
        </p:nvSpPr>
        <p:spPr>
          <a:xfrm>
            <a:off x="361188" y="1540729"/>
            <a:ext cx="7523988" cy="2647653"/>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17" name="Google Shape;517;p64"/>
          <p:cNvSpPr txBox="1"/>
          <p:nvPr/>
        </p:nvSpPr>
        <p:spPr>
          <a:xfrm>
            <a:off x="6276594" y="3309365"/>
            <a:ext cx="3337560" cy="1465145"/>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9375" rIns="0" bIns="0" anchor="t" anchorCtr="0">
            <a:spAutoFit/>
          </a:bodyPr>
          <a:lstStyle/>
          <a:p>
            <a:pPr marL="137795" marR="0" lvl="0" indent="0" algn="l" rtl="0">
              <a:lnSpc>
                <a:spcPct val="100000"/>
              </a:lnSpc>
              <a:spcBef>
                <a:spcPts val="0"/>
              </a:spcBef>
              <a:spcAft>
                <a:spcPts val="0"/>
              </a:spcAft>
              <a:buNone/>
            </a:pPr>
            <a:r>
              <a:rPr lang="en-US" sz="1600" b="1">
                <a:solidFill>
                  <a:schemeClr val="dk1"/>
                </a:solidFill>
                <a:latin typeface="Source Sans Pro"/>
                <a:ea typeface="Source Sans Pro"/>
                <a:cs typeface="Source Sans Pro"/>
                <a:sym typeface="Source Sans Pro"/>
              </a:rPr>
              <a:t>Payment Method</a:t>
            </a:r>
            <a:endParaRPr sz="1600">
              <a:solidFill>
                <a:schemeClr val="dk1"/>
              </a:solidFill>
              <a:latin typeface="Source Sans Pro"/>
              <a:ea typeface="Source Sans Pro"/>
              <a:cs typeface="Source Sans Pro"/>
              <a:sym typeface="Source Sans Pro"/>
            </a:endParaRPr>
          </a:p>
          <a:p>
            <a:pPr marL="137795" marR="0" lvl="0" indent="0" algn="l" rtl="0">
              <a:lnSpc>
                <a:spcPct val="100000"/>
              </a:lnSpc>
              <a:spcBef>
                <a:spcPts val="600"/>
              </a:spcBef>
              <a:spcAft>
                <a:spcPts val="0"/>
              </a:spcAft>
              <a:buNone/>
            </a:pPr>
            <a:r>
              <a:rPr lang="en-US" sz="1600">
                <a:solidFill>
                  <a:schemeClr val="dk1"/>
                </a:solidFill>
                <a:latin typeface="Source Sans Pro"/>
                <a:ea typeface="Source Sans Pro"/>
                <a:cs typeface="Source Sans Pro"/>
                <a:sym typeface="Source Sans Pro"/>
              </a:rPr>
              <a:t>Choose a payment method:</a:t>
            </a:r>
            <a:endParaRPr sz="1600">
              <a:solidFill>
                <a:schemeClr val="dk1"/>
              </a:solidFill>
              <a:latin typeface="Source Sans Pro"/>
              <a:ea typeface="Source Sans Pro"/>
              <a:cs typeface="Source Sans Pro"/>
              <a:sym typeface="Source Sans Pro"/>
            </a:endParaRPr>
          </a:p>
          <a:p>
            <a:pPr marL="424180" marR="0" lvl="0" indent="-286385" algn="l" rtl="0">
              <a:lnSpc>
                <a:spcPct val="100000"/>
              </a:lnSpc>
              <a:spcBef>
                <a:spcPts val="600"/>
              </a:spcBef>
              <a:spcAft>
                <a:spcPts val="0"/>
              </a:spcAft>
              <a:buClr>
                <a:schemeClr val="dk1"/>
              </a:buClr>
              <a:buSzPts val="1600"/>
              <a:buFont typeface="Arial"/>
              <a:buChar char="•"/>
            </a:pPr>
            <a:r>
              <a:rPr lang="en-US" sz="1600">
                <a:solidFill>
                  <a:schemeClr val="dk1"/>
                </a:solidFill>
                <a:latin typeface="Source Sans Pro"/>
                <a:ea typeface="Source Sans Pro"/>
                <a:cs typeface="Source Sans Pro"/>
                <a:sym typeface="Source Sans Pro"/>
              </a:rPr>
              <a:t>Credit card (including Visa Debit)</a:t>
            </a:r>
            <a:endParaRPr sz="1600">
              <a:solidFill>
                <a:schemeClr val="dk1"/>
              </a:solidFill>
              <a:latin typeface="Source Sans Pro"/>
              <a:ea typeface="Source Sans Pro"/>
              <a:cs typeface="Source Sans Pro"/>
              <a:sym typeface="Source Sans Pro"/>
            </a:endParaRPr>
          </a:p>
          <a:p>
            <a:pPr marL="424180" marR="0" lvl="0" indent="-286385" algn="l" rtl="0">
              <a:lnSpc>
                <a:spcPct val="100000"/>
              </a:lnSpc>
              <a:spcBef>
                <a:spcPts val="0"/>
              </a:spcBef>
              <a:spcAft>
                <a:spcPts val="0"/>
              </a:spcAft>
              <a:buClr>
                <a:schemeClr val="dk1"/>
              </a:buClr>
              <a:buSzPts val="1600"/>
              <a:buFont typeface="Arial"/>
              <a:buChar char="•"/>
            </a:pPr>
            <a:r>
              <a:rPr lang="en-US" sz="1600">
                <a:solidFill>
                  <a:schemeClr val="dk1"/>
                </a:solidFill>
                <a:latin typeface="Source Sans Pro"/>
                <a:ea typeface="Source Sans Pro"/>
                <a:cs typeface="Source Sans Pro"/>
                <a:sym typeface="Source Sans Pro"/>
              </a:rPr>
              <a:t>Interac Online</a:t>
            </a:r>
            <a:endParaRPr sz="1600">
              <a:solidFill>
                <a:schemeClr val="dk1"/>
              </a:solidFill>
              <a:latin typeface="Source Sans Pro"/>
              <a:ea typeface="Source Sans Pro"/>
              <a:cs typeface="Source Sans Pro"/>
              <a:sym typeface="Source Sans Pro"/>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Shape 521"/>
        <p:cNvGrpSpPr/>
        <p:nvPr/>
      </p:nvGrpSpPr>
      <p:grpSpPr>
        <a:xfrm>
          <a:off x="0" y="0"/>
          <a:ext cx="0" cy="0"/>
          <a:chOff x="0" y="0"/>
          <a:chExt cx="0" cy="0"/>
        </a:xfrm>
      </p:grpSpPr>
      <p:sp>
        <p:nvSpPr>
          <p:cNvPr id="522" name="Google Shape;522;p65"/>
          <p:cNvSpPr/>
          <p:nvPr/>
        </p:nvSpPr>
        <p:spPr>
          <a:xfrm>
            <a:off x="758893" y="1262755"/>
            <a:ext cx="5054173" cy="5213516"/>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23" name="Google Shape;523;p65"/>
          <p:cNvSpPr txBox="1"/>
          <p:nvPr/>
        </p:nvSpPr>
        <p:spPr>
          <a:xfrm>
            <a:off x="6034437" y="1756410"/>
            <a:ext cx="5075555" cy="3419526"/>
          </a:xfrm>
          <a:prstGeom prst="rect">
            <a:avLst/>
          </a:prstGeom>
          <a:solidFill>
            <a:srgbClr val="D4E2EE"/>
          </a:solidFill>
          <a:ln w="28975" cap="flat" cmpd="sng">
            <a:solidFill>
              <a:srgbClr val="396B96"/>
            </a:solidFill>
            <a:prstDash val="solid"/>
            <a:round/>
            <a:headEnd type="none" w="sm" len="sm"/>
            <a:tailEnd type="none" w="sm" len="sm"/>
          </a:ln>
        </p:spPr>
        <p:txBody>
          <a:bodyPr spcFirstLastPara="1" wrap="square" lIns="0" tIns="79375" rIns="0" bIns="0" anchor="t" anchorCtr="0">
            <a:spAutoFit/>
          </a:bodyPr>
          <a:lstStyle/>
          <a:p>
            <a:pPr marL="137160" marR="0" lvl="0" indent="0" algn="l" rtl="0">
              <a:lnSpc>
                <a:spcPct val="100000"/>
              </a:lnSpc>
              <a:spcBef>
                <a:spcPts val="0"/>
              </a:spcBef>
              <a:spcAft>
                <a:spcPts val="0"/>
              </a:spcAft>
              <a:buNone/>
            </a:pPr>
            <a:r>
              <a:rPr lang="en-US" sz="1600" b="1">
                <a:solidFill>
                  <a:schemeClr val="dk1"/>
                </a:solidFill>
                <a:latin typeface="Source Sans Pro"/>
                <a:ea typeface="Source Sans Pro"/>
                <a:cs typeface="Source Sans Pro"/>
                <a:sym typeface="Source Sans Pro"/>
              </a:rPr>
              <a:t>Payment Details</a:t>
            </a:r>
            <a:endParaRPr sz="1600">
              <a:solidFill>
                <a:schemeClr val="dk1"/>
              </a:solidFill>
              <a:latin typeface="Source Sans Pro"/>
              <a:ea typeface="Source Sans Pro"/>
              <a:cs typeface="Source Sans Pro"/>
              <a:sym typeface="Source Sans Pro"/>
            </a:endParaRPr>
          </a:p>
          <a:p>
            <a:pPr marL="137160" marR="281305" lvl="0" indent="0" algn="l" rtl="0">
              <a:lnSpc>
                <a:spcPct val="100000"/>
              </a:lnSpc>
              <a:spcBef>
                <a:spcPts val="595"/>
              </a:spcBef>
              <a:spcAft>
                <a:spcPts val="0"/>
              </a:spcAft>
              <a:buNone/>
            </a:pPr>
            <a:r>
              <a:rPr lang="en-US" sz="1600">
                <a:solidFill>
                  <a:schemeClr val="dk1"/>
                </a:solidFill>
                <a:latin typeface="Source Sans Pro"/>
                <a:ea typeface="Source Sans Pro"/>
                <a:cs typeface="Source Sans Pro"/>
                <a:sym typeface="Source Sans Pro"/>
              </a:rPr>
              <a:t>Enter your credit card details exactly as they appear on  the card.</a:t>
            </a:r>
            <a:endParaRPr sz="1600">
              <a:solidFill>
                <a:schemeClr val="dk1"/>
              </a:solidFill>
              <a:latin typeface="Source Sans Pro"/>
              <a:ea typeface="Source Sans Pro"/>
              <a:cs typeface="Source Sans Pro"/>
              <a:sym typeface="Source Sans Pro"/>
            </a:endParaRPr>
          </a:p>
          <a:p>
            <a:pPr marL="137160" marR="0" lvl="0" indent="0" algn="l" rtl="0">
              <a:lnSpc>
                <a:spcPct val="100000"/>
              </a:lnSpc>
              <a:spcBef>
                <a:spcPts val="605"/>
              </a:spcBef>
              <a:spcAft>
                <a:spcPts val="0"/>
              </a:spcAft>
              <a:buNone/>
            </a:pPr>
            <a:r>
              <a:rPr lang="en-US" sz="1600" b="1">
                <a:solidFill>
                  <a:schemeClr val="dk1"/>
                </a:solidFill>
                <a:latin typeface="Source Sans Pro"/>
                <a:ea typeface="Source Sans Pro"/>
                <a:cs typeface="Source Sans Pro"/>
                <a:sym typeface="Source Sans Pro"/>
              </a:rPr>
              <a:t>Card Number</a:t>
            </a:r>
            <a:endParaRPr sz="1600">
              <a:solidFill>
                <a:schemeClr val="dk1"/>
              </a:solidFill>
              <a:latin typeface="Source Sans Pro"/>
              <a:ea typeface="Source Sans Pro"/>
              <a:cs typeface="Source Sans Pro"/>
              <a:sym typeface="Source Sans Pro"/>
            </a:endParaRPr>
          </a:p>
          <a:p>
            <a:pPr marL="137160" marR="0" lvl="0" indent="0" algn="l" rtl="0">
              <a:lnSpc>
                <a:spcPct val="100000"/>
              </a:lnSpc>
              <a:spcBef>
                <a:spcPts val="0"/>
              </a:spcBef>
              <a:spcAft>
                <a:spcPts val="0"/>
              </a:spcAft>
              <a:buNone/>
            </a:pPr>
            <a:r>
              <a:rPr lang="en-US" sz="1600">
                <a:solidFill>
                  <a:schemeClr val="dk1"/>
                </a:solidFill>
                <a:latin typeface="Source Sans Pro"/>
                <a:ea typeface="Source Sans Pro"/>
                <a:cs typeface="Source Sans Pro"/>
                <a:sym typeface="Source Sans Pro"/>
              </a:rPr>
              <a:t>Numbers only, no spaces or hyphens</a:t>
            </a:r>
            <a:endParaRPr sz="1600">
              <a:solidFill>
                <a:schemeClr val="dk1"/>
              </a:solidFill>
              <a:latin typeface="Source Sans Pro"/>
              <a:ea typeface="Source Sans Pro"/>
              <a:cs typeface="Source Sans Pro"/>
              <a:sym typeface="Source Sans Pro"/>
            </a:endParaRPr>
          </a:p>
          <a:p>
            <a:pPr marL="137160" marR="0" lvl="0" indent="0" algn="l" rtl="0">
              <a:lnSpc>
                <a:spcPct val="100000"/>
              </a:lnSpc>
              <a:spcBef>
                <a:spcPts val="600"/>
              </a:spcBef>
              <a:spcAft>
                <a:spcPts val="0"/>
              </a:spcAft>
              <a:buNone/>
            </a:pPr>
            <a:r>
              <a:rPr lang="en-US" sz="1600" b="1">
                <a:solidFill>
                  <a:schemeClr val="dk1"/>
                </a:solidFill>
                <a:latin typeface="Source Sans Pro"/>
                <a:ea typeface="Source Sans Pro"/>
                <a:cs typeface="Source Sans Pro"/>
                <a:sym typeface="Source Sans Pro"/>
              </a:rPr>
              <a:t>Expiry Date</a:t>
            </a:r>
            <a:endParaRPr sz="1600">
              <a:solidFill>
                <a:schemeClr val="dk1"/>
              </a:solidFill>
              <a:latin typeface="Source Sans Pro"/>
              <a:ea typeface="Source Sans Pro"/>
              <a:cs typeface="Source Sans Pro"/>
              <a:sym typeface="Source Sans Pro"/>
            </a:endParaRPr>
          </a:p>
          <a:p>
            <a:pPr marL="137160" marR="0" lvl="0" indent="0" algn="l" rtl="0">
              <a:lnSpc>
                <a:spcPct val="100000"/>
              </a:lnSpc>
              <a:spcBef>
                <a:spcPts val="0"/>
              </a:spcBef>
              <a:spcAft>
                <a:spcPts val="0"/>
              </a:spcAft>
              <a:buNone/>
            </a:pPr>
            <a:r>
              <a:rPr lang="en-US" sz="1600">
                <a:solidFill>
                  <a:schemeClr val="dk1"/>
                </a:solidFill>
                <a:latin typeface="Source Sans Pro"/>
                <a:ea typeface="Source Sans Pro"/>
                <a:cs typeface="Source Sans Pro"/>
                <a:sym typeface="Source Sans Pro"/>
              </a:rPr>
              <a:t>Enter the date using the format MMYY</a:t>
            </a:r>
            <a:endParaRPr sz="1600">
              <a:solidFill>
                <a:schemeClr val="dk1"/>
              </a:solidFill>
              <a:latin typeface="Source Sans Pro"/>
              <a:ea typeface="Source Sans Pro"/>
              <a:cs typeface="Source Sans Pro"/>
              <a:sym typeface="Source Sans Pro"/>
            </a:endParaRPr>
          </a:p>
          <a:p>
            <a:pPr marL="137160" marR="0" lvl="0" indent="0" algn="l" rtl="0">
              <a:lnSpc>
                <a:spcPct val="100000"/>
              </a:lnSpc>
              <a:spcBef>
                <a:spcPts val="600"/>
              </a:spcBef>
              <a:spcAft>
                <a:spcPts val="0"/>
              </a:spcAft>
              <a:buNone/>
            </a:pPr>
            <a:r>
              <a:rPr lang="en-US" sz="1600" b="1">
                <a:solidFill>
                  <a:schemeClr val="dk1"/>
                </a:solidFill>
                <a:latin typeface="Source Sans Pro"/>
                <a:ea typeface="Source Sans Pro"/>
                <a:cs typeface="Source Sans Pro"/>
                <a:sym typeface="Source Sans Pro"/>
              </a:rPr>
              <a:t>Card Security Code</a:t>
            </a:r>
            <a:endParaRPr sz="1600">
              <a:solidFill>
                <a:schemeClr val="dk1"/>
              </a:solidFill>
              <a:latin typeface="Source Sans Pro"/>
              <a:ea typeface="Source Sans Pro"/>
              <a:cs typeface="Source Sans Pro"/>
              <a:sym typeface="Source Sans Pro"/>
            </a:endParaRPr>
          </a:p>
          <a:p>
            <a:pPr marL="137160" marR="0" lvl="0" indent="0" algn="l" rtl="0">
              <a:lnSpc>
                <a:spcPct val="100000"/>
              </a:lnSpc>
              <a:spcBef>
                <a:spcPts val="0"/>
              </a:spcBef>
              <a:spcAft>
                <a:spcPts val="0"/>
              </a:spcAft>
              <a:buNone/>
            </a:pPr>
            <a:r>
              <a:rPr lang="en-US" sz="1600">
                <a:solidFill>
                  <a:schemeClr val="dk1"/>
                </a:solidFill>
                <a:latin typeface="Source Sans Pro"/>
                <a:ea typeface="Source Sans Pro"/>
                <a:cs typeface="Source Sans Pro"/>
                <a:sym typeface="Source Sans Pro"/>
              </a:rPr>
              <a:t>Visa / Mastercard – 3-digit code on the back of the card</a:t>
            </a:r>
            <a:endParaRPr sz="1600">
              <a:solidFill>
                <a:schemeClr val="dk1"/>
              </a:solidFill>
              <a:latin typeface="Source Sans Pro"/>
              <a:ea typeface="Source Sans Pro"/>
              <a:cs typeface="Source Sans Pro"/>
              <a:sym typeface="Source Sans Pro"/>
            </a:endParaRPr>
          </a:p>
          <a:p>
            <a:pPr marL="137160" marR="206375" lvl="0" indent="0" algn="l" rtl="0">
              <a:lnSpc>
                <a:spcPct val="100000"/>
              </a:lnSpc>
              <a:spcBef>
                <a:spcPts val="600"/>
              </a:spcBef>
              <a:spcAft>
                <a:spcPts val="0"/>
              </a:spcAft>
              <a:buNone/>
            </a:pPr>
            <a:r>
              <a:rPr lang="en-US" sz="1600">
                <a:solidFill>
                  <a:schemeClr val="dk1"/>
                </a:solidFill>
                <a:latin typeface="Source Sans Pro"/>
                <a:ea typeface="Source Sans Pro"/>
                <a:cs typeface="Source Sans Pro"/>
                <a:sym typeface="Source Sans Pro"/>
              </a:rPr>
              <a:t>American Express – 4-digit code on the front of the card,  above the card number</a:t>
            </a:r>
            <a:endParaRPr sz="1600">
              <a:solidFill>
                <a:schemeClr val="dk1"/>
              </a:solidFill>
              <a:latin typeface="Source Sans Pro"/>
              <a:ea typeface="Source Sans Pro"/>
              <a:cs typeface="Source Sans Pro"/>
              <a:sym typeface="Source Sans Pro"/>
            </a:endParaRPr>
          </a:p>
        </p:txBody>
      </p:sp>
      <p:sp>
        <p:nvSpPr>
          <p:cNvPr id="524" name="Google Shape;524;p65"/>
          <p:cNvSpPr txBox="1"/>
          <p:nvPr/>
        </p:nvSpPr>
        <p:spPr>
          <a:xfrm>
            <a:off x="6034437" y="5350002"/>
            <a:ext cx="5075555" cy="1388201"/>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9375" rIns="0" bIns="0" anchor="t" anchorCtr="0">
            <a:spAutoFit/>
          </a:bodyPr>
          <a:lstStyle/>
          <a:p>
            <a:pPr marL="137160" marR="0" lvl="0" indent="0" algn="l" rtl="0">
              <a:lnSpc>
                <a:spcPct val="100000"/>
              </a:lnSpc>
              <a:spcBef>
                <a:spcPts val="0"/>
              </a:spcBef>
              <a:spcAft>
                <a:spcPts val="0"/>
              </a:spcAft>
              <a:buNone/>
            </a:pPr>
            <a:r>
              <a:rPr lang="en-US" sz="1600">
                <a:solidFill>
                  <a:schemeClr val="dk1"/>
                </a:solidFill>
                <a:latin typeface="Source Sans Pro"/>
                <a:ea typeface="Source Sans Pro"/>
                <a:cs typeface="Source Sans Pro"/>
                <a:sym typeface="Source Sans Pro"/>
              </a:rPr>
              <a:t>Click </a:t>
            </a:r>
            <a:r>
              <a:rPr lang="en-US" sz="1600" b="1">
                <a:solidFill>
                  <a:schemeClr val="dk1"/>
                </a:solidFill>
                <a:latin typeface="Source Sans Pro"/>
                <a:ea typeface="Source Sans Pro"/>
                <a:cs typeface="Source Sans Pro"/>
                <a:sym typeface="Source Sans Pro"/>
              </a:rPr>
              <a:t>Process Transaction </a:t>
            </a:r>
            <a:r>
              <a:rPr lang="en-US" sz="1600">
                <a:solidFill>
                  <a:schemeClr val="dk1"/>
                </a:solidFill>
                <a:latin typeface="Source Sans Pro"/>
                <a:ea typeface="Source Sans Pro"/>
                <a:cs typeface="Source Sans Pro"/>
                <a:sym typeface="Source Sans Pro"/>
              </a:rPr>
              <a:t>to complete your payment.</a:t>
            </a:r>
            <a:endParaRPr sz="1600">
              <a:solidFill>
                <a:schemeClr val="dk1"/>
              </a:solidFill>
              <a:latin typeface="Source Sans Pro"/>
              <a:ea typeface="Source Sans Pro"/>
              <a:cs typeface="Source Sans Pro"/>
              <a:sym typeface="Source Sans Pro"/>
            </a:endParaRPr>
          </a:p>
          <a:p>
            <a:pPr marL="137160" marR="146685" lvl="0" indent="0" algn="l" rtl="0">
              <a:lnSpc>
                <a:spcPct val="100000"/>
              </a:lnSpc>
              <a:spcBef>
                <a:spcPts val="600"/>
              </a:spcBef>
              <a:spcAft>
                <a:spcPts val="0"/>
              </a:spcAft>
              <a:buNone/>
            </a:pPr>
            <a:r>
              <a:rPr lang="en-US" sz="1600" b="1">
                <a:solidFill>
                  <a:schemeClr val="dk1"/>
                </a:solidFill>
                <a:latin typeface="Source Sans Pro"/>
                <a:ea typeface="Source Sans Pro"/>
                <a:cs typeface="Source Sans Pro"/>
                <a:sym typeface="Source Sans Pro"/>
              </a:rPr>
              <a:t>Note: </a:t>
            </a:r>
            <a:r>
              <a:rPr lang="en-US" sz="1600">
                <a:solidFill>
                  <a:schemeClr val="dk1"/>
                </a:solidFill>
                <a:latin typeface="Source Sans Pro"/>
                <a:ea typeface="Source Sans Pro"/>
                <a:cs typeface="Source Sans Pro"/>
                <a:sym typeface="Source Sans Pro"/>
              </a:rPr>
              <a:t>Do not click the Back button in your browser while  on the secure payment screen. If you do not wish to  proceed with your payment, click </a:t>
            </a:r>
            <a:r>
              <a:rPr lang="en-US" sz="1600" b="1">
                <a:solidFill>
                  <a:schemeClr val="dk1"/>
                </a:solidFill>
                <a:latin typeface="Source Sans Pro"/>
                <a:ea typeface="Source Sans Pro"/>
                <a:cs typeface="Source Sans Pro"/>
                <a:sym typeface="Source Sans Pro"/>
              </a:rPr>
              <a:t>Cancel Transaction</a:t>
            </a:r>
            <a:r>
              <a:rPr lang="en-US" sz="1600">
                <a:solidFill>
                  <a:schemeClr val="dk1"/>
                </a:solidFill>
                <a:latin typeface="Source Sans Pro"/>
                <a:ea typeface="Source Sans Pro"/>
                <a:cs typeface="Source Sans Pro"/>
                <a:sym typeface="Source Sans Pro"/>
              </a:rPr>
              <a:t>.</a:t>
            </a:r>
            <a:endParaRPr sz="1600">
              <a:solidFill>
                <a:schemeClr val="dk1"/>
              </a:solidFill>
              <a:latin typeface="Source Sans Pro"/>
              <a:ea typeface="Source Sans Pro"/>
              <a:cs typeface="Source Sans Pro"/>
              <a:sym typeface="Source Sans Pro"/>
            </a:endParaRPr>
          </a:p>
        </p:txBody>
      </p:sp>
      <p:sp>
        <p:nvSpPr>
          <p:cNvPr id="525" name="Google Shape;525;p65"/>
          <p:cNvSpPr txBox="1">
            <a:spLocks noGrp="1"/>
          </p:cNvSpPr>
          <p:nvPr>
            <p:ph type="title"/>
          </p:nvPr>
        </p:nvSpPr>
        <p:spPr>
          <a:xfrm>
            <a:off x="439927" y="257937"/>
            <a:ext cx="5060950" cy="828675"/>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Secure Online Payment</a:t>
            </a:r>
            <a:endParaRPr/>
          </a:p>
          <a:p>
            <a:pPr marL="12700" lvl="0" indent="0" algn="l" rtl="0">
              <a:lnSpc>
                <a:spcPct val="100000"/>
              </a:lnSpc>
              <a:spcBef>
                <a:spcPts val="80"/>
              </a:spcBef>
              <a:spcAft>
                <a:spcPts val="0"/>
              </a:spcAft>
              <a:buNone/>
            </a:pPr>
            <a:r>
              <a:rPr lang="en-US" sz="2000" b="1">
                <a:solidFill>
                  <a:srgbClr val="000000"/>
                </a:solidFill>
                <a:latin typeface="Source Sans Pro"/>
                <a:ea typeface="Source Sans Pro"/>
                <a:cs typeface="Source Sans Pro"/>
                <a:sym typeface="Source Sans Pro"/>
              </a:rPr>
              <a:t>Credit </a:t>
            </a:r>
            <a:r>
              <a:rPr lang="en-US" sz="2000" b="0">
                <a:solidFill>
                  <a:srgbClr val="000000"/>
                </a:solidFill>
                <a:latin typeface="Source Sans Pro"/>
                <a:ea typeface="Source Sans Pro"/>
                <a:cs typeface="Source Sans Pro"/>
                <a:sym typeface="Source Sans Pro"/>
              </a:rPr>
              <a:t>Card </a:t>
            </a:r>
            <a:r>
              <a:rPr lang="en-US" sz="2000" b="1">
                <a:solidFill>
                  <a:srgbClr val="000000"/>
                </a:solidFill>
                <a:latin typeface="Source Sans Pro"/>
                <a:ea typeface="Source Sans Pro"/>
                <a:cs typeface="Source Sans Pro"/>
                <a:sym typeface="Source Sans Pro"/>
              </a:rPr>
              <a:t>(including Visa</a:t>
            </a:r>
            <a:r>
              <a:rPr lang="en-US" sz="2000" b="0">
                <a:solidFill>
                  <a:srgbClr val="000000"/>
                </a:solidFill>
                <a:latin typeface="Source Sans Pro"/>
                <a:ea typeface="Source Sans Pro"/>
                <a:cs typeface="Source Sans Pro"/>
                <a:sym typeface="Source Sans Pro"/>
              </a:rPr>
              <a:t> </a:t>
            </a:r>
            <a:r>
              <a:rPr lang="en-US" sz="2000" b="1">
                <a:solidFill>
                  <a:srgbClr val="000000"/>
                </a:solidFill>
                <a:latin typeface="Source Sans Pro"/>
                <a:ea typeface="Source Sans Pro"/>
                <a:cs typeface="Source Sans Pro"/>
                <a:sym typeface="Source Sans Pro"/>
              </a:rPr>
              <a:t>Debit)</a:t>
            </a:r>
            <a:endParaRPr sz="2000">
              <a:latin typeface="Source Sans Pro"/>
              <a:ea typeface="Source Sans Pro"/>
              <a:cs typeface="Source Sans Pro"/>
              <a:sym typeface="Source Sans Pro"/>
            </a:endParaRPr>
          </a:p>
        </p:txBody>
      </p:sp>
      <p:sp>
        <p:nvSpPr>
          <p:cNvPr id="526" name="Google Shape;526;p65"/>
          <p:cNvSpPr txBox="1"/>
          <p:nvPr/>
        </p:nvSpPr>
        <p:spPr>
          <a:xfrm>
            <a:off x="2256825" y="3266075"/>
            <a:ext cx="622500" cy="400200"/>
          </a:xfrm>
          <a:prstGeom prst="rect">
            <a:avLst/>
          </a:prstGeom>
          <a:solidFill>
            <a:schemeClr val="lt1"/>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latin typeface="Source Sans Pro"/>
                <a:ea typeface="Source Sans Pro"/>
                <a:cs typeface="Source Sans Pro"/>
                <a:sym typeface="Source Sans Pro"/>
              </a:rPr>
              <a:t>$110</a:t>
            </a:r>
            <a:endParaRPr>
              <a:latin typeface="Source Sans Pro"/>
              <a:ea typeface="Source Sans Pro"/>
              <a:cs typeface="Source Sans Pro"/>
              <a:sym typeface="Source Sans Pro"/>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Shape 530"/>
        <p:cNvGrpSpPr/>
        <p:nvPr/>
      </p:nvGrpSpPr>
      <p:grpSpPr>
        <a:xfrm>
          <a:off x="0" y="0"/>
          <a:ext cx="0" cy="0"/>
          <a:chOff x="0" y="0"/>
          <a:chExt cx="0" cy="0"/>
        </a:xfrm>
      </p:grpSpPr>
      <p:sp>
        <p:nvSpPr>
          <p:cNvPr id="531" name="Google Shape;531;p66"/>
          <p:cNvSpPr/>
          <p:nvPr/>
        </p:nvSpPr>
        <p:spPr>
          <a:xfrm>
            <a:off x="875423" y="1456147"/>
            <a:ext cx="5808958" cy="3980426"/>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32" name="Google Shape;532;p66"/>
          <p:cNvSpPr txBox="1"/>
          <p:nvPr/>
        </p:nvSpPr>
        <p:spPr>
          <a:xfrm>
            <a:off x="7218426" y="4031741"/>
            <a:ext cx="3964304" cy="1880002"/>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8725" rIns="0" bIns="0" anchor="t" anchorCtr="0">
            <a:spAutoFit/>
          </a:bodyPr>
          <a:lstStyle/>
          <a:p>
            <a:pPr marL="137795" marR="0" lvl="0" indent="0" algn="l" rtl="0">
              <a:lnSpc>
                <a:spcPct val="100000"/>
              </a:lnSpc>
              <a:spcBef>
                <a:spcPts val="0"/>
              </a:spcBef>
              <a:spcAft>
                <a:spcPts val="0"/>
              </a:spcAft>
              <a:buNone/>
            </a:pPr>
            <a:r>
              <a:rPr lang="en-US" sz="1600">
                <a:solidFill>
                  <a:schemeClr val="dk1"/>
                </a:solidFill>
                <a:latin typeface="Source Sans Pro"/>
                <a:ea typeface="Source Sans Pro"/>
                <a:cs typeface="Source Sans Pro"/>
                <a:sym typeface="Source Sans Pro"/>
              </a:rPr>
              <a:t>Click </a:t>
            </a:r>
            <a:r>
              <a:rPr lang="en-US" sz="1600" b="1">
                <a:solidFill>
                  <a:schemeClr val="dk1"/>
                </a:solidFill>
                <a:latin typeface="Source Sans Pro"/>
                <a:ea typeface="Source Sans Pro"/>
                <a:cs typeface="Source Sans Pro"/>
                <a:sym typeface="Source Sans Pro"/>
              </a:rPr>
              <a:t>Proceed to Online Banking </a:t>
            </a:r>
            <a:r>
              <a:rPr lang="en-US" sz="1600">
                <a:solidFill>
                  <a:schemeClr val="dk1"/>
                </a:solidFill>
                <a:latin typeface="Source Sans Pro"/>
                <a:ea typeface="Source Sans Pro"/>
                <a:cs typeface="Source Sans Pro"/>
                <a:sym typeface="Source Sans Pro"/>
              </a:rPr>
              <a:t>to</a:t>
            </a:r>
            <a:endParaRPr sz="1600">
              <a:solidFill>
                <a:schemeClr val="dk1"/>
              </a:solidFill>
              <a:latin typeface="Source Sans Pro"/>
              <a:ea typeface="Source Sans Pro"/>
              <a:cs typeface="Source Sans Pro"/>
              <a:sym typeface="Source Sans Pro"/>
            </a:endParaRPr>
          </a:p>
          <a:p>
            <a:pPr marL="137795" marR="0" lvl="0" indent="0" algn="l" rtl="0">
              <a:lnSpc>
                <a:spcPct val="100000"/>
              </a:lnSpc>
              <a:spcBef>
                <a:spcPts val="0"/>
              </a:spcBef>
              <a:spcAft>
                <a:spcPts val="0"/>
              </a:spcAft>
              <a:buNone/>
            </a:pPr>
            <a:r>
              <a:rPr lang="en-US" sz="1600">
                <a:solidFill>
                  <a:schemeClr val="dk1"/>
                </a:solidFill>
                <a:latin typeface="Source Sans Pro"/>
                <a:ea typeface="Source Sans Pro"/>
                <a:cs typeface="Source Sans Pro"/>
                <a:sym typeface="Source Sans Pro"/>
              </a:rPr>
              <a:t>complete your payment.</a:t>
            </a:r>
            <a:endParaRPr sz="1600">
              <a:solidFill>
                <a:schemeClr val="dk1"/>
              </a:solidFill>
              <a:latin typeface="Source Sans Pro"/>
              <a:ea typeface="Source Sans Pro"/>
              <a:cs typeface="Source Sans Pro"/>
              <a:sym typeface="Source Sans Pro"/>
            </a:endParaRPr>
          </a:p>
          <a:p>
            <a:pPr marL="137795" marR="257809" lvl="0" indent="0" algn="l" rtl="0">
              <a:lnSpc>
                <a:spcPct val="100000"/>
              </a:lnSpc>
              <a:spcBef>
                <a:spcPts val="605"/>
              </a:spcBef>
              <a:spcAft>
                <a:spcPts val="0"/>
              </a:spcAft>
              <a:buNone/>
            </a:pPr>
            <a:r>
              <a:rPr lang="en-US" sz="1600" b="1">
                <a:solidFill>
                  <a:schemeClr val="dk1"/>
                </a:solidFill>
                <a:latin typeface="Source Sans Pro"/>
                <a:ea typeface="Source Sans Pro"/>
                <a:cs typeface="Source Sans Pro"/>
                <a:sym typeface="Source Sans Pro"/>
              </a:rPr>
              <a:t>Note: </a:t>
            </a:r>
            <a:r>
              <a:rPr lang="en-US" sz="1600">
                <a:solidFill>
                  <a:schemeClr val="dk1"/>
                </a:solidFill>
                <a:latin typeface="Source Sans Pro"/>
                <a:ea typeface="Source Sans Pro"/>
                <a:cs typeface="Source Sans Pro"/>
                <a:sym typeface="Source Sans Pro"/>
              </a:rPr>
              <a:t>Do not click the Back button in your  browser while on the secure payment  screen. If you do not wish to proceed with  your payment, click Cancel Transaction.</a:t>
            </a:r>
            <a:endParaRPr sz="1600">
              <a:solidFill>
                <a:schemeClr val="dk1"/>
              </a:solidFill>
              <a:latin typeface="Source Sans Pro"/>
              <a:ea typeface="Source Sans Pro"/>
              <a:cs typeface="Source Sans Pro"/>
              <a:sym typeface="Source Sans Pro"/>
            </a:endParaRPr>
          </a:p>
        </p:txBody>
      </p:sp>
      <p:sp>
        <p:nvSpPr>
          <p:cNvPr id="533" name="Google Shape;533;p66"/>
          <p:cNvSpPr txBox="1">
            <a:spLocks noGrp="1"/>
          </p:cNvSpPr>
          <p:nvPr>
            <p:ph type="title"/>
          </p:nvPr>
        </p:nvSpPr>
        <p:spPr>
          <a:xfrm>
            <a:off x="439927" y="257937"/>
            <a:ext cx="5060950" cy="828675"/>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Secure Online Payment</a:t>
            </a:r>
            <a:endParaRPr/>
          </a:p>
          <a:p>
            <a:pPr marL="12700" lvl="0" indent="0" algn="l" rtl="0">
              <a:lnSpc>
                <a:spcPct val="100000"/>
              </a:lnSpc>
              <a:spcBef>
                <a:spcPts val="80"/>
              </a:spcBef>
              <a:spcAft>
                <a:spcPts val="0"/>
              </a:spcAft>
              <a:buNone/>
            </a:pPr>
            <a:r>
              <a:rPr lang="en-US" sz="2000" b="1">
                <a:solidFill>
                  <a:srgbClr val="000000"/>
                </a:solidFill>
                <a:latin typeface="Source Sans Pro"/>
                <a:ea typeface="Source Sans Pro"/>
                <a:cs typeface="Source Sans Pro"/>
                <a:sym typeface="Source Sans Pro"/>
              </a:rPr>
              <a:t>Interac</a:t>
            </a:r>
            <a:r>
              <a:rPr lang="en-US" sz="2000" b="0">
                <a:solidFill>
                  <a:srgbClr val="000000"/>
                </a:solidFill>
                <a:latin typeface="Source Sans Pro"/>
                <a:ea typeface="Source Sans Pro"/>
                <a:cs typeface="Source Sans Pro"/>
                <a:sym typeface="Source Sans Pro"/>
              </a:rPr>
              <a:t> </a:t>
            </a:r>
            <a:r>
              <a:rPr lang="en-US" sz="2000" b="1">
                <a:solidFill>
                  <a:srgbClr val="000000"/>
                </a:solidFill>
                <a:latin typeface="Source Sans Pro"/>
                <a:ea typeface="Source Sans Pro"/>
                <a:cs typeface="Source Sans Pro"/>
                <a:sym typeface="Source Sans Pro"/>
              </a:rPr>
              <a:t>Online</a:t>
            </a:r>
            <a:endParaRPr sz="2000">
              <a:latin typeface="Source Sans Pro"/>
              <a:ea typeface="Source Sans Pro"/>
              <a:cs typeface="Source Sans Pro"/>
              <a:sym typeface="Source Sans Pro"/>
            </a:endParaRPr>
          </a:p>
        </p:txBody>
      </p:sp>
      <p:sp>
        <p:nvSpPr>
          <p:cNvPr id="534" name="Google Shape;534;p66"/>
          <p:cNvSpPr txBox="1"/>
          <p:nvPr/>
        </p:nvSpPr>
        <p:spPr>
          <a:xfrm>
            <a:off x="2613700" y="3787275"/>
            <a:ext cx="713400" cy="400200"/>
          </a:xfrm>
          <a:prstGeom prst="rect">
            <a:avLst/>
          </a:prstGeom>
          <a:solidFill>
            <a:schemeClr val="lt1"/>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latin typeface="Source Sans Pro"/>
                <a:ea typeface="Source Sans Pro"/>
                <a:cs typeface="Source Sans Pro"/>
                <a:sym typeface="Source Sans Pro"/>
              </a:rPr>
              <a:t>$110</a:t>
            </a:r>
            <a:endParaRPr>
              <a:latin typeface="Source Sans Pro"/>
              <a:ea typeface="Source Sans Pro"/>
              <a:cs typeface="Source Sans Pro"/>
              <a:sym typeface="Source Sans Pro"/>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Shape 538"/>
        <p:cNvGrpSpPr/>
        <p:nvPr/>
      </p:nvGrpSpPr>
      <p:grpSpPr>
        <a:xfrm>
          <a:off x="0" y="0"/>
          <a:ext cx="0" cy="0"/>
          <a:chOff x="0" y="0"/>
          <a:chExt cx="0" cy="0"/>
        </a:xfrm>
      </p:grpSpPr>
      <p:sp>
        <p:nvSpPr>
          <p:cNvPr id="539" name="Google Shape;539;p67"/>
          <p:cNvSpPr/>
          <p:nvPr/>
        </p:nvSpPr>
        <p:spPr>
          <a:xfrm>
            <a:off x="361188" y="1138426"/>
            <a:ext cx="10058400" cy="5525304"/>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40" name="Google Shape;540;p67"/>
          <p:cNvSpPr txBox="1"/>
          <p:nvPr/>
        </p:nvSpPr>
        <p:spPr>
          <a:xfrm>
            <a:off x="6825285" y="1853946"/>
            <a:ext cx="3162935" cy="923925"/>
          </a:xfrm>
          <a:prstGeom prst="rect">
            <a:avLst/>
          </a:prstGeom>
          <a:solidFill>
            <a:srgbClr val="D4E2EE"/>
          </a:solidFill>
          <a:ln w="29500" cap="flat" cmpd="sng">
            <a:solidFill>
              <a:srgbClr val="396B96"/>
            </a:solidFill>
            <a:prstDash val="solid"/>
            <a:round/>
            <a:headEnd type="none" w="sm" len="sm"/>
            <a:tailEnd type="none" w="sm" len="sm"/>
          </a:ln>
        </p:spPr>
        <p:txBody>
          <a:bodyPr spcFirstLastPara="1" wrap="square" lIns="0" tIns="78725" rIns="0" bIns="0" anchor="t" anchorCtr="0">
            <a:spAutoFit/>
          </a:bodyPr>
          <a:lstStyle/>
          <a:p>
            <a:pPr marL="163830" marR="143510" lvl="0" indent="0" algn="l" rtl="0">
              <a:lnSpc>
                <a:spcPct val="100000"/>
              </a:lnSpc>
              <a:spcBef>
                <a:spcPts val="0"/>
              </a:spcBef>
              <a:spcAft>
                <a:spcPts val="0"/>
              </a:spcAft>
              <a:buNone/>
            </a:pPr>
            <a:r>
              <a:rPr lang="en-US" sz="1600">
                <a:solidFill>
                  <a:schemeClr val="dk1"/>
                </a:solidFill>
                <a:latin typeface="Source Sans Pro"/>
                <a:ea typeface="Source Sans Pro"/>
                <a:cs typeface="Source Sans Pro"/>
                <a:sym typeface="Source Sans Pro"/>
              </a:rPr>
              <a:t>Payment is verified on screen and  you will be sent a confirmation  email.</a:t>
            </a:r>
            <a:endParaRPr sz="1600">
              <a:solidFill>
                <a:schemeClr val="dk1"/>
              </a:solidFill>
              <a:latin typeface="Source Sans Pro"/>
              <a:ea typeface="Source Sans Pro"/>
              <a:cs typeface="Source Sans Pro"/>
              <a:sym typeface="Source Sans Pro"/>
            </a:endParaRPr>
          </a:p>
        </p:txBody>
      </p:sp>
      <p:sp>
        <p:nvSpPr>
          <p:cNvPr id="541" name="Google Shape;541;p67"/>
          <p:cNvSpPr txBox="1">
            <a:spLocks noGrp="1"/>
          </p:cNvSpPr>
          <p:nvPr>
            <p:ph type="title"/>
          </p:nvPr>
        </p:nvSpPr>
        <p:spPr>
          <a:xfrm>
            <a:off x="439927" y="255270"/>
            <a:ext cx="4133850" cy="831215"/>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Payment Summary</a:t>
            </a:r>
            <a:endParaRPr/>
          </a:p>
          <a:p>
            <a:pPr marL="12700" lvl="0" indent="0" algn="l" rtl="0">
              <a:lnSpc>
                <a:spcPct val="100000"/>
              </a:lnSpc>
              <a:spcBef>
                <a:spcPts val="100"/>
              </a:spcBef>
              <a:spcAft>
                <a:spcPts val="0"/>
              </a:spcAft>
              <a:buNone/>
            </a:pPr>
            <a:r>
              <a:rPr lang="en-US" sz="2000" b="1">
                <a:solidFill>
                  <a:srgbClr val="000000"/>
                </a:solidFill>
                <a:latin typeface="Source Sans Pro"/>
                <a:ea typeface="Source Sans Pro"/>
                <a:cs typeface="Source Sans Pro"/>
                <a:sym typeface="Source Sans Pro"/>
              </a:rPr>
              <a:t>Payment</a:t>
            </a:r>
            <a:r>
              <a:rPr lang="en-US" sz="2000" b="0">
                <a:solidFill>
                  <a:srgbClr val="000000"/>
                </a:solidFill>
                <a:latin typeface="Source Sans Pro"/>
                <a:ea typeface="Source Sans Pro"/>
                <a:cs typeface="Source Sans Pro"/>
                <a:sym typeface="Source Sans Pro"/>
              </a:rPr>
              <a:t> </a:t>
            </a:r>
            <a:r>
              <a:rPr lang="en-US" sz="2000" b="1">
                <a:solidFill>
                  <a:srgbClr val="000000"/>
                </a:solidFill>
                <a:latin typeface="Source Sans Pro"/>
                <a:ea typeface="Source Sans Pro"/>
                <a:cs typeface="Source Sans Pro"/>
                <a:sym typeface="Source Sans Pro"/>
              </a:rPr>
              <a:t>Details</a:t>
            </a:r>
            <a:endParaRPr sz="2000">
              <a:latin typeface="Source Sans Pro"/>
              <a:ea typeface="Source Sans Pro"/>
              <a:cs typeface="Source Sans Pro"/>
              <a:sym typeface="Source Sans Pro"/>
            </a:endParaRPr>
          </a:p>
        </p:txBody>
      </p:sp>
      <p:sp>
        <p:nvSpPr>
          <p:cNvPr id="542" name="Google Shape;542;p67"/>
          <p:cNvSpPr/>
          <p:nvPr/>
        </p:nvSpPr>
        <p:spPr>
          <a:xfrm>
            <a:off x="376428" y="4190899"/>
            <a:ext cx="2482401" cy="309274"/>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43" name="Google Shape;543;p67"/>
          <p:cNvSpPr txBox="1"/>
          <p:nvPr/>
        </p:nvSpPr>
        <p:spPr>
          <a:xfrm>
            <a:off x="7188460" y="3148185"/>
            <a:ext cx="3162900" cy="333000"/>
          </a:xfrm>
          <a:prstGeom prst="rect">
            <a:avLst/>
          </a:prstGeom>
          <a:solidFill>
            <a:srgbClr val="D4E2EE"/>
          </a:solidFill>
          <a:ln w="16700" cap="flat" cmpd="sng">
            <a:solidFill>
              <a:srgbClr val="396B96"/>
            </a:solidFill>
            <a:prstDash val="solid"/>
            <a:round/>
            <a:headEnd type="none" w="sm" len="sm"/>
            <a:tailEnd type="none" w="sm" len="sm"/>
          </a:ln>
        </p:spPr>
        <p:txBody>
          <a:bodyPr spcFirstLastPara="1" wrap="square" lIns="0" tIns="85725" rIns="0" bIns="0" anchor="t" anchorCtr="0">
            <a:spAutoFit/>
          </a:bodyPr>
          <a:lstStyle/>
          <a:p>
            <a:pPr marL="159385" marR="0" lvl="0" indent="0" algn="l" rtl="0">
              <a:lnSpc>
                <a:spcPct val="100000"/>
              </a:lnSpc>
              <a:spcBef>
                <a:spcPts val="0"/>
              </a:spcBef>
              <a:spcAft>
                <a:spcPts val="0"/>
              </a:spcAft>
              <a:buNone/>
            </a:pPr>
            <a:r>
              <a:rPr lang="en-US" sz="1600">
                <a:solidFill>
                  <a:schemeClr val="dk1"/>
                </a:solidFill>
                <a:latin typeface="Source Sans Pro"/>
                <a:ea typeface="Source Sans Pro"/>
                <a:cs typeface="Source Sans Pro"/>
                <a:sym typeface="Source Sans Pro"/>
              </a:rPr>
              <a:t>All payments are non-refundable</a:t>
            </a:r>
            <a:endParaRPr sz="1600">
              <a:solidFill>
                <a:schemeClr val="dk1"/>
              </a:solidFill>
              <a:latin typeface="Source Sans Pro"/>
              <a:ea typeface="Source Sans Pro"/>
              <a:cs typeface="Source Sans Pro"/>
              <a:sym typeface="Source Sans Pro"/>
            </a:endParaRPr>
          </a:p>
        </p:txBody>
      </p:sp>
      <p:sp>
        <p:nvSpPr>
          <p:cNvPr id="544" name="Google Shape;544;p67"/>
          <p:cNvSpPr/>
          <p:nvPr/>
        </p:nvSpPr>
        <p:spPr>
          <a:xfrm>
            <a:off x="5251513" y="3214687"/>
            <a:ext cx="723773" cy="200025"/>
          </a:xfrm>
          <a:prstGeom prst="rect">
            <a:avLst/>
          </a:prstGeom>
          <a:blipFill rotWithShape="1">
            <a:blip r:embed="rId5">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45" name="Google Shape;545;p67"/>
          <p:cNvSpPr txBox="1"/>
          <p:nvPr/>
        </p:nvSpPr>
        <p:spPr>
          <a:xfrm>
            <a:off x="9857375" y="4572000"/>
            <a:ext cx="622500" cy="400200"/>
          </a:xfrm>
          <a:prstGeom prst="rect">
            <a:avLst/>
          </a:prstGeom>
          <a:solidFill>
            <a:schemeClr val="lt1"/>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latin typeface="Source Sans Pro"/>
                <a:ea typeface="Source Sans Pro"/>
                <a:cs typeface="Source Sans Pro"/>
                <a:sym typeface="Source Sans Pro"/>
              </a:rPr>
              <a:t>$110</a:t>
            </a:r>
            <a:endParaRPr>
              <a:latin typeface="Source Sans Pro"/>
              <a:ea typeface="Source Sans Pro"/>
              <a:cs typeface="Source Sans Pro"/>
              <a:sym typeface="Source Sans Pro"/>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Shape 549"/>
        <p:cNvGrpSpPr/>
        <p:nvPr/>
      </p:nvGrpSpPr>
      <p:grpSpPr>
        <a:xfrm>
          <a:off x="0" y="0"/>
          <a:ext cx="0" cy="0"/>
          <a:chOff x="0" y="0"/>
          <a:chExt cx="0" cy="0"/>
        </a:xfrm>
      </p:grpSpPr>
      <p:sp>
        <p:nvSpPr>
          <p:cNvPr id="550" name="Google Shape;550;p68"/>
          <p:cNvSpPr/>
          <p:nvPr/>
        </p:nvSpPr>
        <p:spPr>
          <a:xfrm>
            <a:off x="361188" y="1187196"/>
            <a:ext cx="11324844" cy="5134274"/>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51" name="Google Shape;551;p68"/>
          <p:cNvSpPr txBox="1"/>
          <p:nvPr/>
        </p:nvSpPr>
        <p:spPr>
          <a:xfrm>
            <a:off x="3675126" y="2916173"/>
            <a:ext cx="5204460" cy="1969135"/>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8100" rIns="0" bIns="0" anchor="t" anchorCtr="0">
            <a:spAutoFit/>
          </a:bodyPr>
          <a:lstStyle/>
          <a:p>
            <a:pPr marL="135890" marR="0" lvl="0" indent="0" algn="l" rtl="0">
              <a:lnSpc>
                <a:spcPct val="100000"/>
              </a:lnSpc>
              <a:spcBef>
                <a:spcPts val="0"/>
              </a:spcBef>
              <a:spcAft>
                <a:spcPts val="0"/>
              </a:spcAft>
              <a:buNone/>
            </a:pPr>
            <a:r>
              <a:rPr lang="en-US" sz="1600" b="1">
                <a:solidFill>
                  <a:schemeClr val="dk1"/>
                </a:solidFill>
                <a:latin typeface="Source Sans Pro"/>
                <a:ea typeface="Source Sans Pro"/>
                <a:cs typeface="Source Sans Pro"/>
                <a:sym typeface="Source Sans Pro"/>
              </a:rPr>
              <a:t>Declined Payment</a:t>
            </a:r>
            <a:endParaRPr sz="1600">
              <a:solidFill>
                <a:schemeClr val="dk1"/>
              </a:solidFill>
              <a:latin typeface="Source Sans Pro"/>
              <a:ea typeface="Source Sans Pro"/>
              <a:cs typeface="Source Sans Pro"/>
              <a:sym typeface="Source Sans Pro"/>
            </a:endParaRPr>
          </a:p>
          <a:p>
            <a:pPr marL="135890" marR="0" lvl="0" indent="0" algn="l" rtl="0">
              <a:lnSpc>
                <a:spcPct val="100000"/>
              </a:lnSpc>
              <a:spcBef>
                <a:spcPts val="605"/>
              </a:spcBef>
              <a:spcAft>
                <a:spcPts val="0"/>
              </a:spcAft>
              <a:buNone/>
            </a:pPr>
            <a:r>
              <a:rPr lang="en-US" sz="1600">
                <a:solidFill>
                  <a:schemeClr val="dk1"/>
                </a:solidFill>
                <a:latin typeface="Source Sans Pro"/>
                <a:ea typeface="Source Sans Pro"/>
                <a:cs typeface="Source Sans Pro"/>
                <a:sym typeface="Source Sans Pro"/>
              </a:rPr>
              <a:t>A payment could be declined for a number of reasons,</a:t>
            </a:r>
            <a:endParaRPr sz="1600">
              <a:solidFill>
                <a:schemeClr val="dk1"/>
              </a:solidFill>
              <a:latin typeface="Source Sans Pro"/>
              <a:ea typeface="Source Sans Pro"/>
              <a:cs typeface="Source Sans Pro"/>
              <a:sym typeface="Source Sans Pro"/>
            </a:endParaRPr>
          </a:p>
          <a:p>
            <a:pPr marL="135890" marR="0" lvl="0" indent="0" algn="l" rtl="0">
              <a:lnSpc>
                <a:spcPct val="100000"/>
              </a:lnSpc>
              <a:spcBef>
                <a:spcPts val="0"/>
              </a:spcBef>
              <a:spcAft>
                <a:spcPts val="0"/>
              </a:spcAft>
              <a:buNone/>
            </a:pPr>
            <a:r>
              <a:rPr lang="en-US" sz="1600">
                <a:solidFill>
                  <a:schemeClr val="dk1"/>
                </a:solidFill>
                <a:latin typeface="Source Sans Pro"/>
                <a:ea typeface="Source Sans Pro"/>
                <a:cs typeface="Source Sans Pro"/>
                <a:sym typeface="Source Sans Pro"/>
              </a:rPr>
              <a:t>including:</a:t>
            </a:r>
            <a:endParaRPr sz="1600">
              <a:solidFill>
                <a:schemeClr val="dk1"/>
              </a:solidFill>
              <a:latin typeface="Source Sans Pro"/>
              <a:ea typeface="Source Sans Pro"/>
              <a:cs typeface="Source Sans Pro"/>
              <a:sym typeface="Source Sans Pro"/>
            </a:endParaRPr>
          </a:p>
          <a:p>
            <a:pPr marL="422909" marR="0" lvl="0" indent="-287020" algn="l" rtl="0">
              <a:lnSpc>
                <a:spcPct val="100000"/>
              </a:lnSpc>
              <a:spcBef>
                <a:spcPts val="600"/>
              </a:spcBef>
              <a:spcAft>
                <a:spcPts val="0"/>
              </a:spcAft>
              <a:buClr>
                <a:schemeClr val="dk1"/>
              </a:buClr>
              <a:buSzPts val="1600"/>
              <a:buFont typeface="Arial"/>
              <a:buChar char="•"/>
            </a:pPr>
            <a:r>
              <a:rPr lang="en-US" sz="1600">
                <a:solidFill>
                  <a:schemeClr val="dk1"/>
                </a:solidFill>
                <a:latin typeface="Source Sans Pro"/>
                <a:ea typeface="Source Sans Pro"/>
                <a:cs typeface="Source Sans Pro"/>
                <a:sym typeface="Source Sans Pro"/>
              </a:rPr>
              <a:t>Incorrect credit card number or expiry date.</a:t>
            </a:r>
            <a:endParaRPr sz="1600">
              <a:solidFill>
                <a:schemeClr val="dk1"/>
              </a:solidFill>
              <a:latin typeface="Source Sans Pro"/>
              <a:ea typeface="Source Sans Pro"/>
              <a:cs typeface="Source Sans Pro"/>
              <a:sym typeface="Source Sans Pro"/>
            </a:endParaRPr>
          </a:p>
          <a:p>
            <a:pPr marL="422909" marR="0" lvl="0" indent="-287020" algn="l" rtl="0">
              <a:lnSpc>
                <a:spcPct val="100000"/>
              </a:lnSpc>
              <a:spcBef>
                <a:spcPts val="600"/>
              </a:spcBef>
              <a:spcAft>
                <a:spcPts val="0"/>
              </a:spcAft>
              <a:buClr>
                <a:schemeClr val="dk1"/>
              </a:buClr>
              <a:buSzPts val="1600"/>
              <a:buFont typeface="Arial"/>
              <a:buChar char="•"/>
            </a:pPr>
            <a:r>
              <a:rPr lang="en-US" sz="1600">
                <a:solidFill>
                  <a:schemeClr val="dk1"/>
                </a:solidFill>
                <a:latin typeface="Source Sans Pro"/>
                <a:ea typeface="Source Sans Pro"/>
                <a:cs typeface="Source Sans Pro"/>
                <a:sym typeface="Source Sans Pro"/>
              </a:rPr>
              <a:t>Insufficient funds on the card.</a:t>
            </a:r>
            <a:endParaRPr sz="1600">
              <a:solidFill>
                <a:schemeClr val="dk1"/>
              </a:solidFill>
              <a:latin typeface="Source Sans Pro"/>
              <a:ea typeface="Source Sans Pro"/>
              <a:cs typeface="Source Sans Pro"/>
              <a:sym typeface="Source Sans Pro"/>
            </a:endParaRPr>
          </a:p>
          <a:p>
            <a:pPr marL="135890" marR="0" lvl="0" indent="0" algn="l" rtl="0">
              <a:lnSpc>
                <a:spcPct val="100000"/>
              </a:lnSpc>
              <a:spcBef>
                <a:spcPts val="600"/>
              </a:spcBef>
              <a:spcAft>
                <a:spcPts val="0"/>
              </a:spcAft>
              <a:buNone/>
            </a:pPr>
            <a:r>
              <a:rPr lang="en-US" sz="1600">
                <a:solidFill>
                  <a:schemeClr val="dk1"/>
                </a:solidFill>
                <a:latin typeface="Source Sans Pro"/>
                <a:ea typeface="Source Sans Pro"/>
                <a:cs typeface="Source Sans Pro"/>
                <a:sym typeface="Source Sans Pro"/>
              </a:rPr>
              <a:t>To try paying your fees again, click </a:t>
            </a:r>
            <a:r>
              <a:rPr lang="en-US" sz="1600" b="1">
                <a:solidFill>
                  <a:schemeClr val="dk1"/>
                </a:solidFill>
                <a:latin typeface="Source Sans Pro"/>
                <a:ea typeface="Source Sans Pro"/>
                <a:cs typeface="Source Sans Pro"/>
                <a:sym typeface="Source Sans Pro"/>
              </a:rPr>
              <a:t>Payment Summary</a:t>
            </a:r>
            <a:r>
              <a:rPr lang="en-US" sz="1600">
                <a:solidFill>
                  <a:schemeClr val="dk1"/>
                </a:solidFill>
                <a:latin typeface="Source Sans Pro"/>
                <a:ea typeface="Source Sans Pro"/>
                <a:cs typeface="Source Sans Pro"/>
                <a:sym typeface="Source Sans Pro"/>
              </a:rPr>
              <a:t>.</a:t>
            </a:r>
            <a:endParaRPr sz="1600">
              <a:solidFill>
                <a:schemeClr val="dk1"/>
              </a:solidFill>
              <a:latin typeface="Source Sans Pro"/>
              <a:ea typeface="Source Sans Pro"/>
              <a:cs typeface="Source Sans Pro"/>
              <a:sym typeface="Source Sans Pro"/>
            </a:endParaRPr>
          </a:p>
        </p:txBody>
      </p:sp>
      <p:sp>
        <p:nvSpPr>
          <p:cNvPr id="552" name="Google Shape;552;p68"/>
          <p:cNvSpPr txBox="1">
            <a:spLocks noGrp="1"/>
          </p:cNvSpPr>
          <p:nvPr>
            <p:ph type="title"/>
          </p:nvPr>
        </p:nvSpPr>
        <p:spPr>
          <a:xfrm>
            <a:off x="439927" y="255270"/>
            <a:ext cx="4133850" cy="831215"/>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Payment Summary</a:t>
            </a:r>
            <a:endParaRPr/>
          </a:p>
          <a:p>
            <a:pPr marL="12700" lvl="0" indent="0" algn="l" rtl="0">
              <a:lnSpc>
                <a:spcPct val="100000"/>
              </a:lnSpc>
              <a:spcBef>
                <a:spcPts val="100"/>
              </a:spcBef>
              <a:spcAft>
                <a:spcPts val="0"/>
              </a:spcAft>
              <a:buNone/>
            </a:pPr>
            <a:r>
              <a:rPr lang="en-US" sz="2000" b="1">
                <a:solidFill>
                  <a:srgbClr val="000000"/>
                </a:solidFill>
                <a:latin typeface="Source Sans Pro"/>
                <a:ea typeface="Source Sans Pro"/>
                <a:cs typeface="Source Sans Pro"/>
                <a:sym typeface="Source Sans Pro"/>
              </a:rPr>
              <a:t>Declined</a:t>
            </a:r>
            <a:r>
              <a:rPr lang="en-US" sz="2000" b="0">
                <a:solidFill>
                  <a:srgbClr val="000000"/>
                </a:solidFill>
                <a:latin typeface="Source Sans Pro"/>
                <a:ea typeface="Source Sans Pro"/>
                <a:cs typeface="Source Sans Pro"/>
                <a:sym typeface="Source Sans Pro"/>
              </a:rPr>
              <a:t> </a:t>
            </a:r>
            <a:r>
              <a:rPr lang="en-US" sz="2000" b="1">
                <a:solidFill>
                  <a:srgbClr val="000000"/>
                </a:solidFill>
                <a:latin typeface="Source Sans Pro"/>
                <a:ea typeface="Source Sans Pro"/>
                <a:cs typeface="Source Sans Pro"/>
                <a:sym typeface="Source Sans Pro"/>
              </a:rPr>
              <a:t>Payment</a:t>
            </a:r>
            <a:endParaRPr sz="2000">
              <a:latin typeface="Source Sans Pro"/>
              <a:ea typeface="Source Sans Pro"/>
              <a:cs typeface="Source Sans Pro"/>
              <a:sym typeface="Source Sans Pro"/>
            </a:endParaRPr>
          </a:p>
        </p:txBody>
      </p:sp>
      <p:sp>
        <p:nvSpPr>
          <p:cNvPr id="553" name="Google Shape;553;p68"/>
          <p:cNvSpPr/>
          <p:nvPr/>
        </p:nvSpPr>
        <p:spPr>
          <a:xfrm>
            <a:off x="389128" y="4641850"/>
            <a:ext cx="2752344" cy="342900"/>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Shape 557"/>
        <p:cNvGrpSpPr/>
        <p:nvPr/>
      </p:nvGrpSpPr>
      <p:grpSpPr>
        <a:xfrm>
          <a:off x="0" y="0"/>
          <a:ext cx="0" cy="0"/>
          <a:chOff x="0" y="0"/>
          <a:chExt cx="0" cy="0"/>
        </a:xfrm>
      </p:grpSpPr>
      <p:sp>
        <p:nvSpPr>
          <p:cNvPr id="558" name="Google Shape;558;p69"/>
          <p:cNvSpPr/>
          <p:nvPr/>
        </p:nvSpPr>
        <p:spPr>
          <a:xfrm>
            <a:off x="484441" y="986027"/>
            <a:ext cx="9059143" cy="5619663"/>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59" name="Google Shape;559;p69"/>
          <p:cNvSpPr txBox="1">
            <a:spLocks noGrp="1"/>
          </p:cNvSpPr>
          <p:nvPr>
            <p:ph type="title"/>
          </p:nvPr>
        </p:nvSpPr>
        <p:spPr>
          <a:xfrm>
            <a:off x="439924" y="255275"/>
            <a:ext cx="4807200" cy="5055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Apply For OSAP</a:t>
            </a:r>
            <a:endParaRPr/>
          </a:p>
        </p:txBody>
      </p:sp>
      <p:sp>
        <p:nvSpPr>
          <p:cNvPr id="560" name="Google Shape;560;p69"/>
          <p:cNvSpPr/>
          <p:nvPr/>
        </p:nvSpPr>
        <p:spPr>
          <a:xfrm>
            <a:off x="5878067" y="4596384"/>
            <a:ext cx="334010" cy="1170940"/>
          </a:xfrm>
          <a:custGeom>
            <a:avLst/>
            <a:gdLst/>
            <a:ahLst/>
            <a:cxnLst/>
            <a:rect l="l" t="t" r="r" b="b"/>
            <a:pathLst>
              <a:path w="334010" h="1170939" extrusionOk="0">
                <a:moveTo>
                  <a:pt x="333755" y="1003554"/>
                </a:moveTo>
                <a:lnTo>
                  <a:pt x="0" y="1003554"/>
                </a:lnTo>
                <a:lnTo>
                  <a:pt x="166877" y="1170432"/>
                </a:lnTo>
                <a:lnTo>
                  <a:pt x="333755" y="1003554"/>
                </a:lnTo>
                <a:close/>
              </a:path>
              <a:path w="334010" h="1170939" extrusionOk="0">
                <a:moveTo>
                  <a:pt x="250316" y="0"/>
                </a:moveTo>
                <a:lnTo>
                  <a:pt x="83438" y="0"/>
                </a:lnTo>
                <a:lnTo>
                  <a:pt x="83438" y="1003554"/>
                </a:lnTo>
                <a:lnTo>
                  <a:pt x="250316" y="1003554"/>
                </a:lnTo>
                <a:lnTo>
                  <a:pt x="250316" y="0"/>
                </a:lnTo>
                <a:close/>
              </a:path>
            </a:pathLst>
          </a:custGeom>
          <a:solidFill>
            <a:srgbClr val="396B9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61" name="Google Shape;561;p69"/>
          <p:cNvSpPr txBox="1"/>
          <p:nvPr/>
        </p:nvSpPr>
        <p:spPr>
          <a:xfrm>
            <a:off x="3358538" y="3716959"/>
            <a:ext cx="5998800" cy="1218000"/>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8100" rIns="0" bIns="0" anchor="t" anchorCtr="0">
            <a:spAutoFit/>
          </a:bodyPr>
          <a:lstStyle/>
          <a:p>
            <a:pPr marL="136525" marR="0" lvl="0" indent="0" algn="l" rtl="0">
              <a:lnSpc>
                <a:spcPct val="100000"/>
              </a:lnSpc>
              <a:spcBef>
                <a:spcPts val="0"/>
              </a:spcBef>
              <a:spcAft>
                <a:spcPts val="0"/>
              </a:spcAft>
              <a:buNone/>
            </a:pPr>
            <a:r>
              <a:rPr lang="en-US" sz="1600" b="1">
                <a:solidFill>
                  <a:schemeClr val="dk1"/>
                </a:solidFill>
                <a:latin typeface="Source Sans Pro"/>
                <a:ea typeface="Source Sans Pro"/>
                <a:cs typeface="Source Sans Pro"/>
                <a:sym typeface="Source Sans Pro"/>
              </a:rPr>
              <a:t>Ontario Residents</a:t>
            </a:r>
            <a:endParaRPr sz="1600">
              <a:solidFill>
                <a:schemeClr val="dk1"/>
              </a:solidFill>
              <a:latin typeface="Source Sans Pro"/>
              <a:ea typeface="Source Sans Pro"/>
              <a:cs typeface="Source Sans Pro"/>
              <a:sym typeface="Source Sans Pro"/>
            </a:endParaRPr>
          </a:p>
          <a:p>
            <a:pPr marL="136525" marR="0" lvl="0" indent="0" algn="l" rtl="0">
              <a:lnSpc>
                <a:spcPct val="100000"/>
              </a:lnSpc>
              <a:spcBef>
                <a:spcPts val="600"/>
              </a:spcBef>
              <a:spcAft>
                <a:spcPts val="0"/>
              </a:spcAft>
              <a:buNone/>
            </a:pPr>
            <a:r>
              <a:rPr lang="en-US" sz="1600">
                <a:solidFill>
                  <a:schemeClr val="dk1"/>
                </a:solidFill>
                <a:latin typeface="Source Sans Pro"/>
                <a:ea typeface="Source Sans Pro"/>
                <a:cs typeface="Source Sans Pro"/>
                <a:sym typeface="Source Sans Pro"/>
              </a:rPr>
              <a:t>Click the OSAP banner to apply to receive financial aid from OSAP.</a:t>
            </a:r>
            <a:endParaRPr sz="1600">
              <a:solidFill>
                <a:schemeClr val="dk1"/>
              </a:solidFill>
              <a:latin typeface="Source Sans Pro"/>
              <a:ea typeface="Source Sans Pro"/>
              <a:cs typeface="Source Sans Pro"/>
              <a:sym typeface="Source Sans Pro"/>
            </a:endParaRPr>
          </a:p>
          <a:p>
            <a:pPr marL="136525" marR="186690" lvl="0" indent="0" algn="l" rtl="0">
              <a:lnSpc>
                <a:spcPct val="100000"/>
              </a:lnSpc>
              <a:spcBef>
                <a:spcPts val="600"/>
              </a:spcBef>
              <a:spcAft>
                <a:spcPts val="0"/>
              </a:spcAft>
              <a:buNone/>
            </a:pPr>
            <a:r>
              <a:rPr lang="en-US" sz="1600">
                <a:solidFill>
                  <a:schemeClr val="dk1"/>
                </a:solidFill>
                <a:latin typeface="Source Sans Pro"/>
                <a:ea typeface="Source Sans Pro"/>
                <a:cs typeface="Source Sans Pro"/>
                <a:sym typeface="Source Sans Pro"/>
              </a:rPr>
              <a:t>Your demographic information will already be filled out on the  OSAP form based on what you entered on your college application.</a:t>
            </a:r>
            <a:endParaRPr sz="1600">
              <a:solidFill>
                <a:schemeClr val="dk1"/>
              </a:solidFill>
              <a:latin typeface="Source Sans Pro"/>
              <a:ea typeface="Source Sans Pro"/>
              <a:cs typeface="Source Sans Pro"/>
              <a:sym typeface="Source Sans Pro"/>
            </a:endParaRPr>
          </a:p>
        </p:txBody>
      </p:sp>
      <p:sp>
        <p:nvSpPr>
          <p:cNvPr id="562" name="Google Shape;562;p69"/>
          <p:cNvSpPr/>
          <p:nvPr/>
        </p:nvSpPr>
        <p:spPr>
          <a:xfrm>
            <a:off x="503428" y="3441599"/>
            <a:ext cx="2220774" cy="276679"/>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63" name="Google Shape;563;p69"/>
          <p:cNvSpPr/>
          <p:nvPr/>
        </p:nvSpPr>
        <p:spPr>
          <a:xfrm>
            <a:off x="4781613" y="2993513"/>
            <a:ext cx="650949" cy="179899"/>
          </a:xfrm>
          <a:prstGeom prst="rect">
            <a:avLst/>
          </a:prstGeom>
          <a:blipFill rotWithShape="1">
            <a:blip r:embed="rId5">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64" name="Google Shape;564;p69"/>
          <p:cNvSpPr txBox="1"/>
          <p:nvPr/>
        </p:nvSpPr>
        <p:spPr>
          <a:xfrm>
            <a:off x="8806800" y="2993525"/>
            <a:ext cx="622500" cy="400200"/>
          </a:xfrm>
          <a:prstGeom prst="rect">
            <a:avLst/>
          </a:prstGeom>
          <a:solidFill>
            <a:schemeClr val="lt1"/>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latin typeface="Source Sans Pro"/>
                <a:ea typeface="Source Sans Pro"/>
                <a:cs typeface="Source Sans Pro"/>
                <a:sym typeface="Source Sans Pro"/>
              </a:rPr>
              <a:t>$110</a:t>
            </a:r>
            <a:endParaRPr>
              <a:latin typeface="Source Sans Pro"/>
              <a:ea typeface="Source Sans Pro"/>
              <a:cs typeface="Source Sans Pro"/>
              <a:sym typeface="Source Sans Pro"/>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Shape 568"/>
        <p:cNvGrpSpPr/>
        <p:nvPr/>
      </p:nvGrpSpPr>
      <p:grpSpPr>
        <a:xfrm>
          <a:off x="0" y="0"/>
          <a:ext cx="0" cy="0"/>
          <a:chOff x="0" y="0"/>
          <a:chExt cx="0" cy="0"/>
        </a:xfrm>
      </p:grpSpPr>
      <p:sp>
        <p:nvSpPr>
          <p:cNvPr id="569" name="Google Shape;569;p70"/>
          <p:cNvSpPr/>
          <p:nvPr/>
        </p:nvSpPr>
        <p:spPr>
          <a:xfrm>
            <a:off x="378352" y="1029103"/>
            <a:ext cx="10041235" cy="5373356"/>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70" name="Google Shape;570;p70"/>
          <p:cNvSpPr txBox="1">
            <a:spLocks noGrp="1"/>
          </p:cNvSpPr>
          <p:nvPr>
            <p:ph type="title"/>
          </p:nvPr>
        </p:nvSpPr>
        <p:spPr>
          <a:xfrm>
            <a:off x="439924" y="255275"/>
            <a:ext cx="5016000" cy="5055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Activity History</a:t>
            </a:r>
            <a:endParaRPr/>
          </a:p>
        </p:txBody>
      </p:sp>
      <p:sp>
        <p:nvSpPr>
          <p:cNvPr id="571" name="Google Shape;571;p70"/>
          <p:cNvSpPr/>
          <p:nvPr/>
        </p:nvSpPr>
        <p:spPr>
          <a:xfrm>
            <a:off x="3700271" y="4114800"/>
            <a:ext cx="1172210" cy="334010"/>
          </a:xfrm>
          <a:custGeom>
            <a:avLst/>
            <a:gdLst/>
            <a:ahLst/>
            <a:cxnLst/>
            <a:rect l="l" t="t" r="r" b="b"/>
            <a:pathLst>
              <a:path w="1172210" h="334010" extrusionOk="0">
                <a:moveTo>
                  <a:pt x="166877" y="0"/>
                </a:moveTo>
                <a:lnTo>
                  <a:pt x="0" y="166878"/>
                </a:lnTo>
                <a:lnTo>
                  <a:pt x="166877" y="333756"/>
                </a:lnTo>
                <a:lnTo>
                  <a:pt x="166877" y="250317"/>
                </a:lnTo>
                <a:lnTo>
                  <a:pt x="1171955" y="250317"/>
                </a:lnTo>
                <a:lnTo>
                  <a:pt x="1171955" y="83439"/>
                </a:lnTo>
                <a:lnTo>
                  <a:pt x="166877" y="83439"/>
                </a:lnTo>
                <a:lnTo>
                  <a:pt x="166877" y="0"/>
                </a:lnTo>
                <a:close/>
              </a:path>
            </a:pathLst>
          </a:custGeom>
          <a:solidFill>
            <a:srgbClr val="396B9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72" name="Google Shape;572;p70"/>
          <p:cNvSpPr txBox="1"/>
          <p:nvPr/>
        </p:nvSpPr>
        <p:spPr>
          <a:xfrm>
            <a:off x="4239005" y="3821429"/>
            <a:ext cx="2249805" cy="923925"/>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8100" rIns="0" bIns="0" anchor="t" anchorCtr="0">
            <a:spAutoFit/>
          </a:bodyPr>
          <a:lstStyle/>
          <a:p>
            <a:pPr marL="136525" marR="167640" lvl="0" indent="0" algn="l" rtl="0">
              <a:lnSpc>
                <a:spcPct val="100000"/>
              </a:lnSpc>
              <a:spcBef>
                <a:spcPts val="0"/>
              </a:spcBef>
              <a:spcAft>
                <a:spcPts val="0"/>
              </a:spcAft>
              <a:buNone/>
            </a:pPr>
            <a:r>
              <a:rPr lang="en-US" sz="1600">
                <a:solidFill>
                  <a:schemeClr val="dk1"/>
                </a:solidFill>
                <a:latin typeface="Source Sans Pro"/>
                <a:ea typeface="Source Sans Pro"/>
                <a:cs typeface="Source Sans Pro"/>
                <a:sym typeface="Source Sans Pro"/>
              </a:rPr>
              <a:t>Select the application  you wish to review and  click </a:t>
            </a:r>
            <a:r>
              <a:rPr lang="en-US" sz="1600" b="1">
                <a:solidFill>
                  <a:schemeClr val="dk1"/>
                </a:solidFill>
                <a:latin typeface="Source Sans Pro"/>
                <a:ea typeface="Source Sans Pro"/>
                <a:cs typeface="Source Sans Pro"/>
                <a:sym typeface="Source Sans Pro"/>
              </a:rPr>
              <a:t>Retrieve</a:t>
            </a:r>
            <a:r>
              <a:rPr lang="en-US" sz="1600">
                <a:solidFill>
                  <a:schemeClr val="dk1"/>
                </a:solidFill>
                <a:latin typeface="Source Sans Pro"/>
                <a:ea typeface="Source Sans Pro"/>
                <a:cs typeface="Source Sans Pro"/>
                <a:sym typeface="Source Sans Pro"/>
              </a:rPr>
              <a:t>.</a:t>
            </a:r>
            <a:endParaRPr sz="1600">
              <a:solidFill>
                <a:schemeClr val="dk1"/>
              </a:solidFill>
              <a:latin typeface="Source Sans Pro"/>
              <a:ea typeface="Source Sans Pro"/>
              <a:cs typeface="Source Sans Pro"/>
              <a:sym typeface="Source Sans Pro"/>
            </a:endParaRPr>
          </a:p>
        </p:txBody>
      </p:sp>
      <p:sp>
        <p:nvSpPr>
          <p:cNvPr id="573" name="Google Shape;573;p70"/>
          <p:cNvSpPr txBox="1"/>
          <p:nvPr/>
        </p:nvSpPr>
        <p:spPr>
          <a:xfrm>
            <a:off x="6761226" y="3374897"/>
            <a:ext cx="4467225" cy="1956305"/>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8100" rIns="0" bIns="0" anchor="t" anchorCtr="0">
            <a:spAutoFit/>
          </a:bodyPr>
          <a:lstStyle/>
          <a:p>
            <a:pPr marL="137795" marR="0" lvl="0" indent="0" algn="l" rtl="0">
              <a:lnSpc>
                <a:spcPct val="100000"/>
              </a:lnSpc>
              <a:spcBef>
                <a:spcPts val="0"/>
              </a:spcBef>
              <a:spcAft>
                <a:spcPts val="0"/>
              </a:spcAft>
              <a:buNone/>
            </a:pPr>
            <a:r>
              <a:rPr lang="en-US" sz="1600" b="1">
                <a:solidFill>
                  <a:schemeClr val="dk1"/>
                </a:solidFill>
                <a:latin typeface="Source Sans Pro"/>
                <a:ea typeface="Source Sans Pro"/>
                <a:cs typeface="Source Sans Pro"/>
                <a:sym typeface="Source Sans Pro"/>
              </a:rPr>
              <a:t>General </a:t>
            </a:r>
            <a:r>
              <a:rPr lang="en-US" sz="1600">
                <a:solidFill>
                  <a:schemeClr val="dk1"/>
                </a:solidFill>
                <a:latin typeface="Source Sans Pro"/>
                <a:ea typeface="Source Sans Pro"/>
                <a:cs typeface="Source Sans Pro"/>
                <a:sym typeface="Source Sans Pro"/>
              </a:rPr>
              <a:t>– Day-to-day summary</a:t>
            </a:r>
            <a:endParaRPr sz="1600">
              <a:solidFill>
                <a:schemeClr val="dk1"/>
              </a:solidFill>
              <a:latin typeface="Source Sans Pro"/>
              <a:ea typeface="Source Sans Pro"/>
              <a:cs typeface="Source Sans Pro"/>
              <a:sym typeface="Source Sans Pro"/>
            </a:endParaRPr>
          </a:p>
          <a:p>
            <a:pPr marL="137795" marR="140335" lvl="0" indent="0" algn="l" rtl="0">
              <a:lnSpc>
                <a:spcPct val="100000"/>
              </a:lnSpc>
              <a:spcBef>
                <a:spcPts val="605"/>
              </a:spcBef>
              <a:spcAft>
                <a:spcPts val="0"/>
              </a:spcAft>
              <a:buNone/>
            </a:pPr>
            <a:r>
              <a:rPr lang="en-US" sz="1600" b="1">
                <a:solidFill>
                  <a:schemeClr val="dk1"/>
                </a:solidFill>
                <a:latin typeface="Source Sans Pro"/>
                <a:ea typeface="Source Sans Pro"/>
                <a:cs typeface="Source Sans Pro"/>
                <a:sym typeface="Source Sans Pro"/>
              </a:rPr>
              <a:t>College Transmission </a:t>
            </a:r>
            <a:r>
              <a:rPr lang="en-US" sz="1600">
                <a:solidFill>
                  <a:schemeClr val="dk1"/>
                </a:solidFill>
                <a:latin typeface="Source Sans Pro"/>
                <a:ea typeface="Source Sans Pro"/>
                <a:cs typeface="Source Sans Pro"/>
                <a:sym typeface="Source Sans Pro"/>
              </a:rPr>
              <a:t>– Summary of information  that has been sent to your college choice(s). Not  all documents will appear here. Updated nightly.</a:t>
            </a:r>
            <a:endParaRPr sz="1600">
              <a:solidFill>
                <a:schemeClr val="dk1"/>
              </a:solidFill>
              <a:latin typeface="Source Sans Pro"/>
              <a:ea typeface="Source Sans Pro"/>
              <a:cs typeface="Source Sans Pro"/>
              <a:sym typeface="Source Sans Pro"/>
            </a:endParaRPr>
          </a:p>
          <a:p>
            <a:pPr marL="137795" marR="293370" lvl="0" indent="0" algn="l" rtl="0">
              <a:lnSpc>
                <a:spcPct val="100000"/>
              </a:lnSpc>
              <a:spcBef>
                <a:spcPts val="600"/>
              </a:spcBef>
              <a:spcAft>
                <a:spcPts val="0"/>
              </a:spcAft>
              <a:buNone/>
            </a:pPr>
            <a:r>
              <a:rPr lang="en-US" sz="1600" b="1">
                <a:solidFill>
                  <a:schemeClr val="dk1"/>
                </a:solidFill>
                <a:latin typeface="Source Sans Pro"/>
                <a:ea typeface="Source Sans Pro"/>
                <a:cs typeface="Source Sans Pro"/>
                <a:sym typeface="Source Sans Pro"/>
              </a:rPr>
              <a:t>Account Activity </a:t>
            </a:r>
            <a:r>
              <a:rPr lang="en-US" sz="1600">
                <a:solidFill>
                  <a:schemeClr val="dk1"/>
                </a:solidFill>
                <a:latin typeface="Source Sans Pro"/>
                <a:ea typeface="Source Sans Pro"/>
                <a:cs typeface="Source Sans Pro"/>
                <a:sym typeface="Source Sans Pro"/>
              </a:rPr>
              <a:t>– Summary of activity on your  ontariocolleges.ca account</a:t>
            </a:r>
            <a:endParaRPr sz="1600">
              <a:solidFill>
                <a:schemeClr val="dk1"/>
              </a:solidFill>
              <a:latin typeface="Source Sans Pro"/>
              <a:ea typeface="Source Sans Pro"/>
              <a:cs typeface="Source Sans Pro"/>
              <a:sym typeface="Source Sans Pro"/>
            </a:endParaRPr>
          </a:p>
        </p:txBody>
      </p:sp>
      <p:sp>
        <p:nvSpPr>
          <p:cNvPr id="574" name="Google Shape;574;p70"/>
          <p:cNvSpPr/>
          <p:nvPr/>
        </p:nvSpPr>
        <p:spPr>
          <a:xfrm>
            <a:off x="411803" y="4887557"/>
            <a:ext cx="2462883" cy="306837"/>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Shape 578"/>
        <p:cNvGrpSpPr/>
        <p:nvPr/>
      </p:nvGrpSpPr>
      <p:grpSpPr>
        <a:xfrm>
          <a:off x="0" y="0"/>
          <a:ext cx="0" cy="0"/>
          <a:chOff x="0" y="0"/>
          <a:chExt cx="0" cy="0"/>
        </a:xfrm>
      </p:grpSpPr>
      <p:sp>
        <p:nvSpPr>
          <p:cNvPr id="579" name="Google Shape;579;p71"/>
          <p:cNvSpPr txBox="1">
            <a:spLocks noGrp="1"/>
          </p:cNvSpPr>
          <p:nvPr>
            <p:ph type="title"/>
          </p:nvPr>
        </p:nvSpPr>
        <p:spPr>
          <a:xfrm>
            <a:off x="439924" y="255275"/>
            <a:ext cx="4751400" cy="8262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Activity History</a:t>
            </a:r>
            <a:endParaRPr/>
          </a:p>
          <a:p>
            <a:pPr marL="12700" lvl="0" indent="0" algn="l" rtl="0">
              <a:lnSpc>
                <a:spcPct val="100000"/>
              </a:lnSpc>
              <a:spcBef>
                <a:spcPts val="100"/>
              </a:spcBef>
              <a:spcAft>
                <a:spcPts val="0"/>
              </a:spcAft>
              <a:buNone/>
            </a:pPr>
            <a:r>
              <a:rPr lang="en-US" sz="2000" b="1">
                <a:solidFill>
                  <a:srgbClr val="000000"/>
                </a:solidFill>
                <a:latin typeface="Source Sans Pro"/>
                <a:ea typeface="Source Sans Pro"/>
                <a:cs typeface="Source Sans Pro"/>
                <a:sym typeface="Source Sans Pro"/>
              </a:rPr>
              <a:t>General (Read</a:t>
            </a:r>
            <a:r>
              <a:rPr lang="en-US" sz="2000" b="0">
                <a:solidFill>
                  <a:srgbClr val="000000"/>
                </a:solidFill>
                <a:latin typeface="Source Sans Pro"/>
                <a:ea typeface="Source Sans Pro"/>
                <a:cs typeface="Source Sans Pro"/>
                <a:sym typeface="Source Sans Pro"/>
              </a:rPr>
              <a:t> </a:t>
            </a:r>
            <a:r>
              <a:rPr lang="en-US" sz="2000" b="1">
                <a:solidFill>
                  <a:srgbClr val="000000"/>
                </a:solidFill>
                <a:latin typeface="Source Sans Pro"/>
                <a:ea typeface="Source Sans Pro"/>
                <a:cs typeface="Source Sans Pro"/>
                <a:sym typeface="Source Sans Pro"/>
              </a:rPr>
              <a:t>Only)</a:t>
            </a:r>
            <a:endParaRPr sz="2000">
              <a:latin typeface="Source Sans Pro"/>
              <a:ea typeface="Source Sans Pro"/>
              <a:cs typeface="Source Sans Pro"/>
              <a:sym typeface="Source Sans Pro"/>
            </a:endParaRPr>
          </a:p>
        </p:txBody>
      </p:sp>
      <p:sp>
        <p:nvSpPr>
          <p:cNvPr id="580" name="Google Shape;580;p71"/>
          <p:cNvSpPr/>
          <p:nvPr/>
        </p:nvSpPr>
        <p:spPr>
          <a:xfrm>
            <a:off x="373650" y="1138427"/>
            <a:ext cx="7290275" cy="5544811"/>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81" name="Google Shape;581;p71"/>
          <p:cNvSpPr/>
          <p:nvPr/>
        </p:nvSpPr>
        <p:spPr>
          <a:xfrm>
            <a:off x="389128" y="3079749"/>
            <a:ext cx="1786402" cy="222553"/>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Shape 585"/>
        <p:cNvGrpSpPr/>
        <p:nvPr/>
      </p:nvGrpSpPr>
      <p:grpSpPr>
        <a:xfrm>
          <a:off x="0" y="0"/>
          <a:ext cx="0" cy="0"/>
          <a:chOff x="0" y="0"/>
          <a:chExt cx="0" cy="0"/>
        </a:xfrm>
      </p:grpSpPr>
      <p:sp>
        <p:nvSpPr>
          <p:cNvPr id="586" name="Google Shape;586;p72"/>
          <p:cNvSpPr txBox="1">
            <a:spLocks noGrp="1"/>
          </p:cNvSpPr>
          <p:nvPr>
            <p:ph type="title"/>
          </p:nvPr>
        </p:nvSpPr>
        <p:spPr>
          <a:xfrm>
            <a:off x="439924" y="255275"/>
            <a:ext cx="4807200" cy="8262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Activity History</a:t>
            </a:r>
            <a:endParaRPr/>
          </a:p>
          <a:p>
            <a:pPr marL="12700" lvl="0" indent="0" algn="l" rtl="0">
              <a:lnSpc>
                <a:spcPct val="100000"/>
              </a:lnSpc>
              <a:spcBef>
                <a:spcPts val="100"/>
              </a:spcBef>
              <a:spcAft>
                <a:spcPts val="0"/>
              </a:spcAft>
              <a:buNone/>
            </a:pPr>
            <a:r>
              <a:rPr lang="en-US" sz="2000" b="1">
                <a:solidFill>
                  <a:srgbClr val="000000"/>
                </a:solidFill>
                <a:latin typeface="Source Sans Pro"/>
                <a:ea typeface="Source Sans Pro"/>
                <a:cs typeface="Source Sans Pro"/>
                <a:sym typeface="Source Sans Pro"/>
              </a:rPr>
              <a:t>Account</a:t>
            </a:r>
            <a:r>
              <a:rPr lang="en-US" sz="2000" b="0">
                <a:solidFill>
                  <a:srgbClr val="000000"/>
                </a:solidFill>
                <a:latin typeface="Source Sans Pro"/>
                <a:ea typeface="Source Sans Pro"/>
                <a:cs typeface="Source Sans Pro"/>
                <a:sym typeface="Source Sans Pro"/>
              </a:rPr>
              <a:t> </a:t>
            </a:r>
            <a:r>
              <a:rPr lang="en-US" sz="2000" b="1">
                <a:solidFill>
                  <a:srgbClr val="000000"/>
                </a:solidFill>
                <a:latin typeface="Source Sans Pro"/>
                <a:ea typeface="Source Sans Pro"/>
                <a:cs typeface="Source Sans Pro"/>
                <a:sym typeface="Source Sans Pro"/>
              </a:rPr>
              <a:t>Activity</a:t>
            </a:r>
            <a:endParaRPr sz="2000">
              <a:latin typeface="Source Sans Pro"/>
              <a:ea typeface="Source Sans Pro"/>
              <a:cs typeface="Source Sans Pro"/>
              <a:sym typeface="Source Sans Pro"/>
            </a:endParaRPr>
          </a:p>
        </p:txBody>
      </p:sp>
      <p:sp>
        <p:nvSpPr>
          <p:cNvPr id="587" name="Google Shape;587;p72"/>
          <p:cNvSpPr/>
          <p:nvPr/>
        </p:nvSpPr>
        <p:spPr>
          <a:xfrm>
            <a:off x="369770" y="1147009"/>
            <a:ext cx="10041235" cy="5372274"/>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88" name="Google Shape;588;p72"/>
          <p:cNvSpPr/>
          <p:nvPr/>
        </p:nvSpPr>
        <p:spPr>
          <a:xfrm>
            <a:off x="389128" y="5035550"/>
            <a:ext cx="2469701" cy="307687"/>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Shape 592"/>
        <p:cNvGrpSpPr/>
        <p:nvPr/>
      </p:nvGrpSpPr>
      <p:grpSpPr>
        <a:xfrm>
          <a:off x="0" y="0"/>
          <a:ext cx="0" cy="0"/>
          <a:chOff x="0" y="0"/>
          <a:chExt cx="0" cy="0"/>
        </a:xfrm>
      </p:grpSpPr>
      <p:sp>
        <p:nvSpPr>
          <p:cNvPr id="593" name="Google Shape;593;p73"/>
          <p:cNvSpPr txBox="1">
            <a:spLocks noGrp="1"/>
          </p:cNvSpPr>
          <p:nvPr>
            <p:ph type="title"/>
          </p:nvPr>
        </p:nvSpPr>
        <p:spPr>
          <a:xfrm>
            <a:off x="910844" y="3736670"/>
            <a:ext cx="9189720" cy="757555"/>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4800"/>
              <a:t>After You Apply </a:t>
            </a:r>
            <a:r>
              <a:rPr lang="en-US" sz="4800" b="1">
                <a:latin typeface="Calibri"/>
                <a:ea typeface="Calibri"/>
                <a:cs typeface="Calibri"/>
                <a:sym typeface="Calibri"/>
              </a:rPr>
              <a:t>– </a:t>
            </a:r>
            <a:r>
              <a:rPr lang="en-US" sz="4800"/>
              <a:t>Next Steps</a:t>
            </a:r>
            <a:endParaRPr sz="4800">
              <a:latin typeface="Calibri"/>
              <a:ea typeface="Calibri"/>
              <a:cs typeface="Calibri"/>
              <a:sym typeface="Calibri"/>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Shape 597"/>
        <p:cNvGrpSpPr/>
        <p:nvPr/>
      </p:nvGrpSpPr>
      <p:grpSpPr>
        <a:xfrm>
          <a:off x="0" y="0"/>
          <a:ext cx="0" cy="0"/>
          <a:chOff x="0" y="0"/>
          <a:chExt cx="0" cy="0"/>
        </a:xfrm>
      </p:grpSpPr>
      <p:sp>
        <p:nvSpPr>
          <p:cNvPr id="598" name="Google Shape;598;p74"/>
          <p:cNvSpPr txBox="1">
            <a:spLocks noGrp="1"/>
          </p:cNvSpPr>
          <p:nvPr>
            <p:ph type="title"/>
          </p:nvPr>
        </p:nvSpPr>
        <p:spPr>
          <a:xfrm>
            <a:off x="439927" y="255270"/>
            <a:ext cx="3389629" cy="513715"/>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After You Apply</a:t>
            </a:r>
            <a:endParaRPr/>
          </a:p>
        </p:txBody>
      </p:sp>
      <p:sp>
        <p:nvSpPr>
          <p:cNvPr id="599" name="Google Shape;599;p74"/>
          <p:cNvSpPr txBox="1"/>
          <p:nvPr/>
        </p:nvSpPr>
        <p:spPr>
          <a:xfrm>
            <a:off x="439927" y="1021903"/>
            <a:ext cx="10648200" cy="4434900"/>
          </a:xfrm>
          <a:prstGeom prst="rect">
            <a:avLst/>
          </a:prstGeom>
          <a:noFill/>
          <a:ln>
            <a:noFill/>
          </a:ln>
        </p:spPr>
        <p:txBody>
          <a:bodyPr spcFirstLastPara="1" wrap="square" lIns="0" tIns="184150" rIns="0" bIns="0" anchor="t" anchorCtr="0">
            <a:spAutoFit/>
          </a:bodyPr>
          <a:lstStyle/>
          <a:p>
            <a:pPr marL="12700" marR="0" lvl="0" indent="0" algn="l" rtl="0">
              <a:lnSpc>
                <a:spcPct val="100000"/>
              </a:lnSpc>
              <a:spcBef>
                <a:spcPts val="0"/>
              </a:spcBef>
              <a:spcAft>
                <a:spcPts val="0"/>
              </a:spcAft>
              <a:buNone/>
            </a:pPr>
            <a:r>
              <a:rPr lang="en-US" sz="2000" b="1">
                <a:solidFill>
                  <a:schemeClr val="dk1"/>
                </a:solidFill>
                <a:latin typeface="Source Sans Pro"/>
                <a:ea typeface="Source Sans Pro"/>
                <a:cs typeface="Source Sans Pro"/>
                <a:sym typeface="Source Sans Pro"/>
              </a:rPr>
              <a:t>I’ve submitted my application. What’s next?</a:t>
            </a:r>
            <a:endParaRPr sz="2000">
              <a:solidFill>
                <a:schemeClr val="dk1"/>
              </a:solidFill>
              <a:latin typeface="Source Sans Pro"/>
              <a:ea typeface="Source Sans Pro"/>
              <a:cs typeface="Source Sans Pro"/>
              <a:sym typeface="Source Sans Pro"/>
            </a:endParaRPr>
          </a:p>
          <a:p>
            <a:pPr marL="299085" marR="196215" lvl="0" indent="-286385" algn="just" rtl="0">
              <a:lnSpc>
                <a:spcPct val="100000"/>
              </a:lnSpc>
              <a:spcBef>
                <a:spcPts val="1200"/>
              </a:spcBef>
              <a:spcAft>
                <a:spcPts val="0"/>
              </a:spcAft>
              <a:buClr>
                <a:schemeClr val="dk1"/>
              </a:buClr>
              <a:buSzPts val="1800"/>
              <a:buFont typeface="Arial"/>
              <a:buChar char="•"/>
            </a:pPr>
            <a:r>
              <a:rPr lang="en-US" sz="1800" b="1">
                <a:solidFill>
                  <a:schemeClr val="dk1"/>
                </a:solidFill>
                <a:latin typeface="Source Sans Pro"/>
                <a:ea typeface="Source Sans Pro"/>
                <a:cs typeface="Source Sans Pro"/>
                <a:sym typeface="Source Sans Pro"/>
              </a:rPr>
              <a:t>Verify your grades. </a:t>
            </a:r>
            <a:r>
              <a:rPr lang="en-US" sz="1800">
                <a:solidFill>
                  <a:schemeClr val="dk1"/>
                </a:solidFill>
                <a:latin typeface="Source Sans Pro"/>
                <a:ea typeface="Source Sans Pro"/>
                <a:cs typeface="Source Sans Pro"/>
                <a:sym typeface="Source Sans Pro"/>
              </a:rPr>
              <a:t>If you’re a current Ontario high school student, you’ll need to log in to your account to  verify your grades. We recommend checking the Education section after your mid-term and final marks for  semesters 1 and 2 have been submitted. If you notice an error, report it your guidance counsellor.</a:t>
            </a:r>
            <a:endParaRPr/>
          </a:p>
          <a:p>
            <a:pPr marL="299085" marR="289560" lvl="0" indent="-286385" algn="just" rtl="0">
              <a:lnSpc>
                <a:spcPct val="100000"/>
              </a:lnSpc>
              <a:spcBef>
                <a:spcPts val="1200"/>
              </a:spcBef>
              <a:spcAft>
                <a:spcPts val="0"/>
              </a:spcAft>
              <a:buClr>
                <a:schemeClr val="dk1"/>
              </a:buClr>
              <a:buSzPts val="1800"/>
              <a:buFont typeface="Arial"/>
              <a:buChar char="•"/>
            </a:pPr>
            <a:r>
              <a:rPr lang="en-US" sz="1800" b="1">
                <a:solidFill>
                  <a:schemeClr val="dk1"/>
                </a:solidFill>
                <a:latin typeface="Source Sans Pro"/>
                <a:ea typeface="Source Sans Pro"/>
                <a:cs typeface="Source Sans Pro"/>
                <a:sym typeface="Source Sans Pro"/>
              </a:rPr>
              <a:t>Update your application. </a:t>
            </a:r>
            <a:r>
              <a:rPr lang="en-US" sz="1800">
                <a:solidFill>
                  <a:schemeClr val="dk1"/>
                </a:solidFill>
                <a:latin typeface="Source Sans Pro"/>
                <a:ea typeface="Source Sans Pro"/>
                <a:cs typeface="Source Sans Pro"/>
                <a:sym typeface="Source Sans Pro"/>
              </a:rPr>
              <a:t>If you need to make changes to your application, such as adding or removing a  program, or update your account information, such as your address or phone number, log back in to your  ontariocolleges.ca account.</a:t>
            </a:r>
            <a:r>
              <a:rPr lang="en-US" sz="1800">
                <a:solidFill>
                  <a:srgbClr val="0562C1"/>
                </a:solidFill>
                <a:latin typeface="Source Sans Pro"/>
                <a:ea typeface="Source Sans Pro"/>
                <a:cs typeface="Source Sans Pro"/>
                <a:sym typeface="Source Sans Pro"/>
              </a:rPr>
              <a:t> </a:t>
            </a:r>
            <a:r>
              <a:rPr lang="en-US" sz="1800" u="sng">
                <a:solidFill>
                  <a:srgbClr val="0562C1"/>
                </a:solidFill>
                <a:latin typeface="Source Sans Pro"/>
                <a:ea typeface="Source Sans Pro"/>
                <a:cs typeface="Source Sans Pro"/>
                <a:sym typeface="Source Sans Pro"/>
                <a:hlinkClick r:id="rId3">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ontariocolleges.ca/en/faq#how-can-i-make-changes-to-my-application</a:t>
            </a:r>
            <a:endParaRPr sz="1800">
              <a:solidFill>
                <a:schemeClr val="dk1"/>
              </a:solidFill>
              <a:latin typeface="Source Sans Pro"/>
              <a:ea typeface="Source Sans Pro"/>
              <a:cs typeface="Source Sans Pro"/>
              <a:sym typeface="Source Sans Pro"/>
            </a:endParaRPr>
          </a:p>
          <a:p>
            <a:pPr marL="299085" marR="390525" lvl="0" indent="-286385" algn="l" rtl="0">
              <a:lnSpc>
                <a:spcPct val="100000"/>
              </a:lnSpc>
              <a:spcBef>
                <a:spcPts val="1205"/>
              </a:spcBef>
              <a:spcAft>
                <a:spcPts val="0"/>
              </a:spcAft>
              <a:buClr>
                <a:schemeClr val="dk1"/>
              </a:buClr>
              <a:buSzPts val="1800"/>
              <a:buFont typeface="Arial"/>
              <a:buChar char="•"/>
            </a:pPr>
            <a:r>
              <a:rPr lang="en-US" sz="1800" b="1">
                <a:solidFill>
                  <a:schemeClr val="dk1"/>
                </a:solidFill>
                <a:latin typeface="Source Sans Pro"/>
                <a:ea typeface="Source Sans Pro"/>
                <a:cs typeface="Source Sans Pro"/>
                <a:sym typeface="Source Sans Pro"/>
              </a:rPr>
              <a:t>Confirm your offer. </a:t>
            </a:r>
            <a:r>
              <a:rPr lang="en-US" sz="1800">
                <a:solidFill>
                  <a:schemeClr val="dk1"/>
                </a:solidFill>
                <a:latin typeface="Source Sans Pro"/>
                <a:ea typeface="Source Sans Pro"/>
                <a:cs typeface="Source Sans Pro"/>
                <a:sym typeface="Source Sans Pro"/>
              </a:rPr>
              <a:t>Colleges begin sending out offers on February 1. The following slides explain how to  view and confirm offers of admission.</a:t>
            </a:r>
            <a:endParaRPr/>
          </a:p>
          <a:p>
            <a:pPr marL="299085" marR="5080" lvl="0" indent="-286385" algn="l" rtl="0">
              <a:lnSpc>
                <a:spcPct val="100000"/>
              </a:lnSpc>
              <a:spcBef>
                <a:spcPts val="1200"/>
              </a:spcBef>
              <a:spcAft>
                <a:spcPts val="0"/>
              </a:spcAft>
              <a:buClr>
                <a:schemeClr val="dk1"/>
              </a:buClr>
              <a:buSzPts val="1800"/>
              <a:buFont typeface="Arial"/>
              <a:buChar char="•"/>
            </a:pPr>
            <a:r>
              <a:rPr lang="en-US" sz="1800" b="1">
                <a:solidFill>
                  <a:schemeClr val="dk1"/>
                </a:solidFill>
                <a:latin typeface="Source Sans Pro"/>
                <a:ea typeface="Source Sans Pro"/>
                <a:cs typeface="Source Sans Pro"/>
                <a:sym typeface="Source Sans Pro"/>
              </a:rPr>
              <a:t>Apply for financial aid. </a:t>
            </a:r>
            <a:r>
              <a:rPr lang="en-US" sz="1800">
                <a:solidFill>
                  <a:schemeClr val="dk1"/>
                </a:solidFill>
                <a:latin typeface="Source Sans Pro"/>
                <a:ea typeface="Source Sans Pro"/>
                <a:cs typeface="Source Sans Pro"/>
                <a:sym typeface="Source Sans Pro"/>
              </a:rPr>
              <a:t>Once you’ve confirmed an offer, it’s time to start thinking about paying for college.  There are many financial aid options available to you, including OSAP, scholarships, bursaries and grants. To  learn more, check out the Paying for College page:</a:t>
            </a:r>
            <a:r>
              <a:rPr lang="en-US" sz="1800">
                <a:solidFill>
                  <a:srgbClr val="0562C1"/>
                </a:solidFill>
                <a:latin typeface="Source Sans Pro"/>
                <a:ea typeface="Source Sans Pro"/>
                <a:cs typeface="Source Sans Pro"/>
                <a:sym typeface="Source Sans Pro"/>
              </a:rPr>
              <a:t> </a:t>
            </a:r>
            <a:r>
              <a:rPr lang="en-US" sz="1800" u="sng">
                <a:solidFill>
                  <a:srgbClr val="0562C1"/>
                </a:solidFill>
                <a:latin typeface="Source Sans Pro"/>
                <a:ea typeface="Source Sans Pro"/>
                <a:cs typeface="Source Sans Pro"/>
                <a:sym typeface="Source Sans Pro"/>
                <a:hlinkClick r:id="rId4">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ontariocolleges.ca/colleges/paying-for-college</a:t>
            </a:r>
            <a:r>
              <a:rPr lang="en-US" sz="1800">
                <a:solidFill>
                  <a:schemeClr val="dk1"/>
                </a:solidFill>
                <a:latin typeface="Source Sans Pro"/>
                <a:ea typeface="Source Sans Pro"/>
                <a:cs typeface="Source Sans Pro"/>
                <a:sym typeface="Source Sans Pro"/>
              </a:rPr>
              <a:t> and Maple’s Paying for Post-Secondary page found </a:t>
            </a:r>
            <a:r>
              <a:rPr lang="en-US" sz="1800" u="sng">
                <a:solidFill>
                  <a:schemeClr val="hlink"/>
                </a:solidFill>
                <a:latin typeface="Source Sans Pro"/>
                <a:ea typeface="Source Sans Pro"/>
                <a:cs typeface="Source Sans Pro"/>
                <a:sym typeface="Source Sans Pro"/>
                <a:hlinkClick r:id="rId5"/>
              </a:rPr>
              <a:t>here</a:t>
            </a:r>
            <a:r>
              <a:rPr lang="en-US" sz="1800">
                <a:solidFill>
                  <a:schemeClr val="dk1"/>
                </a:solidFill>
                <a:latin typeface="Source Sans Pro"/>
                <a:ea typeface="Source Sans Pro"/>
                <a:cs typeface="Source Sans Pro"/>
                <a:sym typeface="Source Sans Pro"/>
              </a:rPr>
              <a:t>.</a:t>
            </a:r>
            <a:endParaRPr sz="1800">
              <a:solidFill>
                <a:schemeClr val="dk1"/>
              </a:solidFill>
              <a:latin typeface="Source Sans Pro"/>
              <a:ea typeface="Source Sans Pro"/>
              <a:cs typeface="Source Sans Pro"/>
              <a:sym typeface="Source Sans Pro"/>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Shape 603"/>
        <p:cNvGrpSpPr/>
        <p:nvPr/>
      </p:nvGrpSpPr>
      <p:grpSpPr>
        <a:xfrm>
          <a:off x="0" y="0"/>
          <a:ext cx="0" cy="0"/>
          <a:chOff x="0" y="0"/>
          <a:chExt cx="0" cy="0"/>
        </a:xfrm>
      </p:grpSpPr>
      <p:sp>
        <p:nvSpPr>
          <p:cNvPr id="604" name="Google Shape;604;p75"/>
          <p:cNvSpPr/>
          <p:nvPr/>
        </p:nvSpPr>
        <p:spPr>
          <a:xfrm>
            <a:off x="361188" y="845819"/>
            <a:ext cx="9966960" cy="5908548"/>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05" name="Google Shape;605;p75"/>
          <p:cNvSpPr txBox="1">
            <a:spLocks noGrp="1"/>
          </p:cNvSpPr>
          <p:nvPr>
            <p:ph type="title"/>
          </p:nvPr>
        </p:nvSpPr>
        <p:spPr>
          <a:xfrm>
            <a:off x="439925" y="255275"/>
            <a:ext cx="6351900" cy="5055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Update Your Application</a:t>
            </a:r>
            <a:endParaRPr/>
          </a:p>
        </p:txBody>
      </p:sp>
      <p:sp>
        <p:nvSpPr>
          <p:cNvPr id="606" name="Google Shape;606;p75"/>
          <p:cNvSpPr/>
          <p:nvPr/>
        </p:nvSpPr>
        <p:spPr>
          <a:xfrm>
            <a:off x="8926068" y="1635251"/>
            <a:ext cx="885825" cy="334010"/>
          </a:xfrm>
          <a:custGeom>
            <a:avLst/>
            <a:gdLst/>
            <a:ahLst/>
            <a:cxnLst/>
            <a:rect l="l" t="t" r="r" b="b"/>
            <a:pathLst>
              <a:path w="885825" h="334010" extrusionOk="0">
                <a:moveTo>
                  <a:pt x="718566" y="0"/>
                </a:moveTo>
                <a:lnTo>
                  <a:pt x="718566" y="83438"/>
                </a:lnTo>
                <a:lnTo>
                  <a:pt x="0" y="83438"/>
                </a:lnTo>
                <a:lnTo>
                  <a:pt x="0" y="250316"/>
                </a:lnTo>
                <a:lnTo>
                  <a:pt x="718566" y="250316"/>
                </a:lnTo>
                <a:lnTo>
                  <a:pt x="718566" y="333755"/>
                </a:lnTo>
                <a:lnTo>
                  <a:pt x="885444" y="166877"/>
                </a:lnTo>
                <a:lnTo>
                  <a:pt x="718566" y="0"/>
                </a:lnTo>
                <a:close/>
              </a:path>
            </a:pathLst>
          </a:custGeom>
          <a:solidFill>
            <a:srgbClr val="396B9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07" name="Google Shape;607;p75"/>
          <p:cNvSpPr txBox="1"/>
          <p:nvPr/>
        </p:nvSpPr>
        <p:spPr>
          <a:xfrm>
            <a:off x="6047994" y="1279397"/>
            <a:ext cx="3221990" cy="1063753"/>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8100" rIns="0" bIns="0" anchor="t" anchorCtr="0">
            <a:spAutoFit/>
          </a:bodyPr>
          <a:lstStyle/>
          <a:p>
            <a:pPr marL="136525" marR="239395" lvl="0" indent="0" algn="l" rtl="0">
              <a:lnSpc>
                <a:spcPct val="100000"/>
              </a:lnSpc>
              <a:spcBef>
                <a:spcPts val="0"/>
              </a:spcBef>
              <a:spcAft>
                <a:spcPts val="0"/>
              </a:spcAft>
              <a:buNone/>
            </a:pPr>
            <a:r>
              <a:rPr lang="en-US" sz="1600">
                <a:solidFill>
                  <a:schemeClr val="dk1"/>
                </a:solidFill>
                <a:latin typeface="Source Sans Pro"/>
                <a:ea typeface="Source Sans Pro"/>
                <a:cs typeface="Source Sans Pro"/>
                <a:sym typeface="Source Sans Pro"/>
              </a:rPr>
              <a:t>Remember to log out when you  finish each session and clear your  browser cache after you log out.</a:t>
            </a:r>
            <a:endParaRPr sz="1600">
              <a:solidFill>
                <a:schemeClr val="dk1"/>
              </a:solidFill>
              <a:latin typeface="Source Sans Pro"/>
              <a:ea typeface="Source Sans Pro"/>
              <a:cs typeface="Source Sans Pro"/>
              <a:sym typeface="Source Sans Pro"/>
            </a:endParaRPr>
          </a:p>
        </p:txBody>
      </p:sp>
      <p:sp>
        <p:nvSpPr>
          <p:cNvPr id="608" name="Google Shape;608;p75"/>
          <p:cNvSpPr txBox="1"/>
          <p:nvPr/>
        </p:nvSpPr>
        <p:spPr>
          <a:xfrm>
            <a:off x="5345429" y="4252721"/>
            <a:ext cx="6146800" cy="1957587"/>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9375" rIns="0" bIns="0" anchor="t" anchorCtr="0">
            <a:spAutoFit/>
          </a:bodyPr>
          <a:lstStyle/>
          <a:p>
            <a:pPr marL="136525" marR="0" lvl="0" indent="0" algn="l" rtl="0">
              <a:lnSpc>
                <a:spcPct val="100000"/>
              </a:lnSpc>
              <a:spcBef>
                <a:spcPts val="0"/>
              </a:spcBef>
              <a:spcAft>
                <a:spcPts val="0"/>
              </a:spcAft>
              <a:buNone/>
            </a:pPr>
            <a:r>
              <a:rPr lang="en-US" sz="1600">
                <a:solidFill>
                  <a:schemeClr val="dk1"/>
                </a:solidFill>
                <a:latin typeface="Source Sans Pro"/>
                <a:ea typeface="Source Sans Pro"/>
                <a:cs typeface="Source Sans Pro"/>
                <a:sym typeface="Source Sans Pro"/>
              </a:rPr>
              <a:t>At any time you may resume your application from where you left off.</a:t>
            </a:r>
            <a:endParaRPr sz="1600">
              <a:solidFill>
                <a:schemeClr val="dk1"/>
              </a:solidFill>
              <a:latin typeface="Source Sans Pro"/>
              <a:ea typeface="Source Sans Pro"/>
              <a:cs typeface="Source Sans Pro"/>
              <a:sym typeface="Source Sans Pro"/>
            </a:endParaRPr>
          </a:p>
          <a:p>
            <a:pPr marL="136525" marR="318770" lvl="0" indent="0" algn="l" rtl="0">
              <a:lnSpc>
                <a:spcPct val="100000"/>
              </a:lnSpc>
              <a:spcBef>
                <a:spcPts val="600"/>
              </a:spcBef>
              <a:spcAft>
                <a:spcPts val="0"/>
              </a:spcAft>
              <a:buNone/>
            </a:pPr>
            <a:r>
              <a:rPr lang="en-US" sz="1600">
                <a:solidFill>
                  <a:schemeClr val="dk1"/>
                </a:solidFill>
                <a:latin typeface="Source Sans Pro"/>
                <a:ea typeface="Source Sans Pro"/>
                <a:cs typeface="Source Sans Pro"/>
                <a:sym typeface="Source Sans Pro"/>
              </a:rPr>
              <a:t>Once ALL sections are completed (as indicated by the checkmarks),  you may return to each section to view or make edits.</a:t>
            </a:r>
            <a:endParaRPr sz="1600">
              <a:solidFill>
                <a:schemeClr val="dk1"/>
              </a:solidFill>
              <a:latin typeface="Source Sans Pro"/>
              <a:ea typeface="Source Sans Pro"/>
              <a:cs typeface="Source Sans Pro"/>
              <a:sym typeface="Source Sans Pro"/>
            </a:endParaRPr>
          </a:p>
          <a:p>
            <a:pPr marL="136525" marR="215265" lvl="0" indent="0" algn="l" rtl="0">
              <a:lnSpc>
                <a:spcPct val="100000"/>
              </a:lnSpc>
              <a:spcBef>
                <a:spcPts val="600"/>
              </a:spcBef>
              <a:spcAft>
                <a:spcPts val="0"/>
              </a:spcAft>
              <a:buNone/>
            </a:pPr>
            <a:r>
              <a:rPr lang="en-US" sz="1600">
                <a:solidFill>
                  <a:schemeClr val="dk1"/>
                </a:solidFill>
                <a:latin typeface="Source Sans Pro"/>
                <a:ea typeface="Source Sans Pro"/>
                <a:cs typeface="Source Sans Pro"/>
                <a:sym typeface="Source Sans Pro"/>
              </a:rPr>
              <a:t>Make sure you save any changes before moving to the next screen or  logging out.</a:t>
            </a:r>
            <a:endParaRPr sz="1600">
              <a:solidFill>
                <a:schemeClr val="dk1"/>
              </a:solidFill>
              <a:latin typeface="Source Sans Pro"/>
              <a:ea typeface="Source Sans Pro"/>
              <a:cs typeface="Source Sans Pro"/>
              <a:sym typeface="Source Sans Pro"/>
            </a:endParaRPr>
          </a:p>
        </p:txBody>
      </p:sp>
      <p:sp>
        <p:nvSpPr>
          <p:cNvPr id="609" name="Google Shape;609;p75"/>
          <p:cNvSpPr/>
          <p:nvPr/>
        </p:nvSpPr>
        <p:spPr>
          <a:xfrm>
            <a:off x="389128" y="4704017"/>
            <a:ext cx="2457270" cy="306133"/>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Shape 613"/>
        <p:cNvGrpSpPr/>
        <p:nvPr/>
      </p:nvGrpSpPr>
      <p:grpSpPr>
        <a:xfrm>
          <a:off x="0" y="0"/>
          <a:ext cx="0" cy="0"/>
          <a:chOff x="0" y="0"/>
          <a:chExt cx="0" cy="0"/>
        </a:xfrm>
      </p:grpSpPr>
      <p:sp>
        <p:nvSpPr>
          <p:cNvPr id="614" name="Google Shape;614;p76"/>
          <p:cNvSpPr/>
          <p:nvPr/>
        </p:nvSpPr>
        <p:spPr>
          <a:xfrm>
            <a:off x="430027" y="826007"/>
            <a:ext cx="9708361" cy="5165597"/>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15" name="Google Shape;615;p76"/>
          <p:cNvSpPr txBox="1">
            <a:spLocks noGrp="1"/>
          </p:cNvSpPr>
          <p:nvPr>
            <p:ph type="title"/>
          </p:nvPr>
        </p:nvSpPr>
        <p:spPr>
          <a:xfrm>
            <a:off x="439925" y="255275"/>
            <a:ext cx="6407700" cy="5055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View and Confirm Offers</a:t>
            </a:r>
            <a:endParaRPr/>
          </a:p>
        </p:txBody>
      </p:sp>
      <p:sp>
        <p:nvSpPr>
          <p:cNvPr id="616" name="Google Shape;616;p76"/>
          <p:cNvSpPr/>
          <p:nvPr/>
        </p:nvSpPr>
        <p:spPr>
          <a:xfrm>
            <a:off x="1786127" y="2551176"/>
            <a:ext cx="1333500" cy="334010"/>
          </a:xfrm>
          <a:custGeom>
            <a:avLst/>
            <a:gdLst/>
            <a:ahLst/>
            <a:cxnLst/>
            <a:rect l="l" t="t" r="r" b="b"/>
            <a:pathLst>
              <a:path w="1333500" h="334010" extrusionOk="0">
                <a:moveTo>
                  <a:pt x="166878" y="0"/>
                </a:moveTo>
                <a:lnTo>
                  <a:pt x="0" y="166877"/>
                </a:lnTo>
                <a:lnTo>
                  <a:pt x="166878" y="333755"/>
                </a:lnTo>
                <a:lnTo>
                  <a:pt x="166878" y="250316"/>
                </a:lnTo>
                <a:lnTo>
                  <a:pt x="1333500" y="250316"/>
                </a:lnTo>
                <a:lnTo>
                  <a:pt x="1333500" y="83438"/>
                </a:lnTo>
                <a:lnTo>
                  <a:pt x="166878" y="83438"/>
                </a:lnTo>
                <a:lnTo>
                  <a:pt x="166878" y="0"/>
                </a:lnTo>
                <a:close/>
              </a:path>
            </a:pathLst>
          </a:custGeom>
          <a:solidFill>
            <a:srgbClr val="396B9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17" name="Google Shape;617;p76"/>
          <p:cNvSpPr txBox="1"/>
          <p:nvPr/>
        </p:nvSpPr>
        <p:spPr>
          <a:xfrm>
            <a:off x="2824733" y="2202942"/>
            <a:ext cx="3540760" cy="1633781"/>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8725" rIns="0" bIns="0" anchor="t" anchorCtr="0">
            <a:spAutoFit/>
          </a:bodyPr>
          <a:lstStyle/>
          <a:p>
            <a:pPr marL="135890" marR="0" lvl="0" indent="0" algn="l" rtl="0">
              <a:lnSpc>
                <a:spcPct val="100000"/>
              </a:lnSpc>
              <a:spcBef>
                <a:spcPts val="0"/>
              </a:spcBef>
              <a:spcAft>
                <a:spcPts val="0"/>
              </a:spcAft>
              <a:buNone/>
            </a:pPr>
            <a:r>
              <a:rPr lang="en-US" sz="1600">
                <a:solidFill>
                  <a:schemeClr val="dk1"/>
                </a:solidFill>
                <a:latin typeface="Source Sans Pro"/>
                <a:ea typeface="Source Sans Pro"/>
                <a:cs typeface="Source Sans Pro"/>
                <a:sym typeface="Source Sans Pro"/>
              </a:rPr>
              <a:t>Click </a:t>
            </a:r>
            <a:r>
              <a:rPr lang="en-US" sz="1600" b="1">
                <a:solidFill>
                  <a:schemeClr val="dk1"/>
                </a:solidFill>
                <a:latin typeface="Source Sans Pro"/>
                <a:ea typeface="Source Sans Pro"/>
                <a:cs typeface="Source Sans Pro"/>
                <a:sym typeface="Source Sans Pro"/>
              </a:rPr>
              <a:t>View Offers </a:t>
            </a:r>
            <a:r>
              <a:rPr lang="en-US" sz="1600">
                <a:solidFill>
                  <a:schemeClr val="dk1"/>
                </a:solidFill>
                <a:latin typeface="Source Sans Pro"/>
                <a:ea typeface="Source Sans Pro"/>
                <a:cs typeface="Source Sans Pro"/>
                <a:sym typeface="Source Sans Pro"/>
              </a:rPr>
              <a:t>to see your offers of</a:t>
            </a:r>
            <a:endParaRPr sz="1600">
              <a:solidFill>
                <a:schemeClr val="dk1"/>
              </a:solidFill>
              <a:latin typeface="Source Sans Pro"/>
              <a:ea typeface="Source Sans Pro"/>
              <a:cs typeface="Source Sans Pro"/>
              <a:sym typeface="Source Sans Pro"/>
            </a:endParaRPr>
          </a:p>
          <a:p>
            <a:pPr marL="135890" marR="0" lvl="0" indent="0" algn="l" rtl="0">
              <a:lnSpc>
                <a:spcPct val="100000"/>
              </a:lnSpc>
              <a:spcBef>
                <a:spcPts val="0"/>
              </a:spcBef>
              <a:spcAft>
                <a:spcPts val="0"/>
              </a:spcAft>
              <a:buNone/>
            </a:pPr>
            <a:r>
              <a:rPr lang="en-US" sz="1600">
                <a:solidFill>
                  <a:schemeClr val="dk1"/>
                </a:solidFill>
                <a:latin typeface="Source Sans Pro"/>
                <a:ea typeface="Source Sans Pro"/>
                <a:cs typeface="Source Sans Pro"/>
                <a:sym typeface="Source Sans Pro"/>
              </a:rPr>
              <a:t>admission.</a:t>
            </a:r>
            <a:endParaRPr sz="1600">
              <a:solidFill>
                <a:schemeClr val="dk1"/>
              </a:solidFill>
              <a:latin typeface="Source Sans Pro"/>
              <a:ea typeface="Source Sans Pro"/>
              <a:cs typeface="Source Sans Pro"/>
              <a:sym typeface="Source Sans Pro"/>
            </a:endParaRPr>
          </a:p>
          <a:p>
            <a:pPr marL="135890" marR="286385" lvl="0" indent="0" algn="l" rtl="0">
              <a:lnSpc>
                <a:spcPct val="100000"/>
              </a:lnSpc>
              <a:spcBef>
                <a:spcPts val="605"/>
              </a:spcBef>
              <a:spcAft>
                <a:spcPts val="0"/>
              </a:spcAft>
              <a:buNone/>
            </a:pPr>
            <a:r>
              <a:rPr lang="en-US" sz="1600">
                <a:solidFill>
                  <a:schemeClr val="dk1"/>
                </a:solidFill>
                <a:latin typeface="Source Sans Pro"/>
                <a:ea typeface="Source Sans Pro"/>
                <a:cs typeface="Source Sans Pro"/>
                <a:sym typeface="Source Sans Pro"/>
              </a:rPr>
              <a:t>Note: Offers can only be viewed after  they are posted by the colleges.</a:t>
            </a:r>
            <a:endParaRPr sz="1600">
              <a:solidFill>
                <a:schemeClr val="dk1"/>
              </a:solidFill>
              <a:latin typeface="Source Sans Pro"/>
              <a:ea typeface="Source Sans Pro"/>
              <a:cs typeface="Source Sans Pro"/>
              <a:sym typeface="Source Sans Pro"/>
            </a:endParaRPr>
          </a:p>
        </p:txBody>
      </p:sp>
      <p:sp>
        <p:nvSpPr>
          <p:cNvPr id="618" name="Google Shape;618;p76"/>
          <p:cNvSpPr txBox="1"/>
          <p:nvPr/>
        </p:nvSpPr>
        <p:spPr>
          <a:xfrm>
            <a:off x="5572505" y="3976878"/>
            <a:ext cx="6154420" cy="2526333"/>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8725" rIns="0" bIns="0" anchor="t" anchorCtr="0">
            <a:spAutoFit/>
          </a:bodyPr>
          <a:lstStyle/>
          <a:p>
            <a:pPr marL="136525" marR="0" lvl="0" indent="0" algn="l" rtl="0">
              <a:lnSpc>
                <a:spcPct val="100000"/>
              </a:lnSpc>
              <a:spcBef>
                <a:spcPts val="0"/>
              </a:spcBef>
              <a:spcAft>
                <a:spcPts val="0"/>
              </a:spcAft>
              <a:buNone/>
            </a:pPr>
            <a:r>
              <a:rPr lang="en-US" sz="1600">
                <a:solidFill>
                  <a:schemeClr val="dk1"/>
                </a:solidFill>
                <a:latin typeface="Source Sans Pro"/>
                <a:ea typeface="Source Sans Pro"/>
                <a:cs typeface="Source Sans Pro"/>
                <a:sym typeface="Source Sans Pro"/>
              </a:rPr>
              <a:t>Click </a:t>
            </a:r>
            <a:r>
              <a:rPr lang="en-US" sz="1600" b="1">
                <a:solidFill>
                  <a:schemeClr val="dk1"/>
                </a:solidFill>
                <a:latin typeface="Source Sans Pro"/>
                <a:ea typeface="Source Sans Pro"/>
                <a:cs typeface="Source Sans Pro"/>
                <a:sym typeface="Source Sans Pro"/>
              </a:rPr>
              <a:t>Confirm Offer </a:t>
            </a:r>
            <a:r>
              <a:rPr lang="en-US" sz="1600">
                <a:solidFill>
                  <a:schemeClr val="dk1"/>
                </a:solidFill>
                <a:latin typeface="Source Sans Pro"/>
                <a:ea typeface="Source Sans Pro"/>
                <a:cs typeface="Source Sans Pro"/>
                <a:sym typeface="Source Sans Pro"/>
              </a:rPr>
              <a:t>to accept an offer of admission. A confirmation</a:t>
            </a:r>
            <a:endParaRPr sz="1600">
              <a:solidFill>
                <a:schemeClr val="dk1"/>
              </a:solidFill>
              <a:latin typeface="Source Sans Pro"/>
              <a:ea typeface="Source Sans Pro"/>
              <a:cs typeface="Source Sans Pro"/>
              <a:sym typeface="Source Sans Pro"/>
            </a:endParaRPr>
          </a:p>
          <a:p>
            <a:pPr marL="136525" marR="0" lvl="0" indent="0" algn="l" rtl="0">
              <a:lnSpc>
                <a:spcPct val="100000"/>
              </a:lnSpc>
              <a:spcBef>
                <a:spcPts val="0"/>
              </a:spcBef>
              <a:spcAft>
                <a:spcPts val="0"/>
              </a:spcAft>
              <a:buNone/>
            </a:pPr>
            <a:r>
              <a:rPr lang="en-US" sz="1600">
                <a:solidFill>
                  <a:schemeClr val="dk1"/>
                </a:solidFill>
                <a:latin typeface="Source Sans Pro"/>
                <a:ea typeface="Source Sans Pro"/>
                <a:cs typeface="Source Sans Pro"/>
                <a:sym typeface="Source Sans Pro"/>
              </a:rPr>
              <a:t>email will be sent to your email address.</a:t>
            </a:r>
            <a:endParaRPr sz="1600">
              <a:solidFill>
                <a:schemeClr val="dk1"/>
              </a:solidFill>
              <a:latin typeface="Source Sans Pro"/>
              <a:ea typeface="Source Sans Pro"/>
              <a:cs typeface="Source Sans Pro"/>
              <a:sym typeface="Source Sans Pro"/>
            </a:endParaRPr>
          </a:p>
          <a:p>
            <a:pPr marL="136525" marR="466725" lvl="0" indent="0" algn="l" rtl="0">
              <a:lnSpc>
                <a:spcPct val="100000"/>
              </a:lnSpc>
              <a:spcBef>
                <a:spcPts val="600"/>
              </a:spcBef>
              <a:spcAft>
                <a:spcPts val="0"/>
              </a:spcAft>
              <a:buNone/>
            </a:pPr>
            <a:r>
              <a:rPr lang="en-US" sz="1600">
                <a:solidFill>
                  <a:schemeClr val="dk1"/>
                </a:solidFill>
                <a:latin typeface="Source Sans Pro"/>
                <a:ea typeface="Source Sans Pro"/>
                <a:cs typeface="Source Sans Pro"/>
                <a:sym typeface="Source Sans Pro"/>
              </a:rPr>
              <a:t>You may accept only ONE offer at a time and you may accept only  ONE offer in a 24-hour period.</a:t>
            </a:r>
            <a:endParaRPr sz="1600">
              <a:solidFill>
                <a:schemeClr val="dk1"/>
              </a:solidFill>
              <a:latin typeface="Source Sans Pro"/>
              <a:ea typeface="Source Sans Pro"/>
              <a:cs typeface="Source Sans Pro"/>
              <a:sym typeface="Source Sans Pro"/>
            </a:endParaRPr>
          </a:p>
          <a:p>
            <a:pPr marL="136525" marR="0" lvl="0" indent="0" algn="l" rtl="0">
              <a:lnSpc>
                <a:spcPct val="100000"/>
              </a:lnSpc>
              <a:spcBef>
                <a:spcPts val="600"/>
              </a:spcBef>
              <a:spcAft>
                <a:spcPts val="0"/>
              </a:spcAft>
              <a:buNone/>
            </a:pPr>
            <a:r>
              <a:rPr lang="en-US" sz="1600" b="1">
                <a:solidFill>
                  <a:schemeClr val="dk1"/>
                </a:solidFill>
                <a:latin typeface="Source Sans Pro"/>
                <a:ea typeface="Source Sans Pro"/>
                <a:cs typeface="Source Sans Pro"/>
                <a:sym typeface="Source Sans Pro"/>
              </a:rPr>
              <a:t>Changing An Accepted Offer</a:t>
            </a:r>
            <a:endParaRPr sz="1600">
              <a:solidFill>
                <a:schemeClr val="dk1"/>
              </a:solidFill>
              <a:latin typeface="Source Sans Pro"/>
              <a:ea typeface="Source Sans Pro"/>
              <a:cs typeface="Source Sans Pro"/>
              <a:sym typeface="Source Sans Pro"/>
            </a:endParaRPr>
          </a:p>
          <a:p>
            <a:pPr marL="136525" marR="268605" lvl="0" indent="0" algn="l" rtl="0">
              <a:lnSpc>
                <a:spcPct val="100000"/>
              </a:lnSpc>
              <a:spcBef>
                <a:spcPts val="600"/>
              </a:spcBef>
              <a:spcAft>
                <a:spcPts val="0"/>
              </a:spcAft>
              <a:buNone/>
            </a:pPr>
            <a:r>
              <a:rPr lang="en-US" sz="1600">
                <a:solidFill>
                  <a:schemeClr val="dk1"/>
                </a:solidFill>
                <a:latin typeface="Source Sans Pro"/>
                <a:ea typeface="Source Sans Pro"/>
                <a:cs typeface="Source Sans Pro"/>
                <a:sym typeface="Source Sans Pro"/>
              </a:rPr>
              <a:t>If, after accepting an offer, you change your mind or receive another  that you prefer, you may accept the new offer (before the expiry  date). The new acceptance will cancel your previous one.</a:t>
            </a:r>
            <a:endParaRPr sz="1600">
              <a:solidFill>
                <a:schemeClr val="dk1"/>
              </a:solidFill>
              <a:latin typeface="Source Sans Pro"/>
              <a:ea typeface="Source Sans Pro"/>
              <a:cs typeface="Source Sans Pro"/>
              <a:sym typeface="Source Sans Pro"/>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Shape 622"/>
        <p:cNvGrpSpPr/>
        <p:nvPr/>
      </p:nvGrpSpPr>
      <p:grpSpPr>
        <a:xfrm>
          <a:off x="0" y="0"/>
          <a:ext cx="0" cy="0"/>
          <a:chOff x="0" y="0"/>
          <a:chExt cx="0" cy="0"/>
        </a:xfrm>
      </p:grpSpPr>
      <p:sp>
        <p:nvSpPr>
          <p:cNvPr id="623" name="Google Shape;623;p77"/>
          <p:cNvSpPr txBox="1">
            <a:spLocks noGrp="1"/>
          </p:cNvSpPr>
          <p:nvPr>
            <p:ph type="title"/>
          </p:nvPr>
        </p:nvSpPr>
        <p:spPr>
          <a:xfrm>
            <a:off x="910844" y="3736670"/>
            <a:ext cx="7663180" cy="757555"/>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4800"/>
              <a:t>Apply From Your Phone</a:t>
            </a:r>
            <a:endParaRPr sz="480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Shape 627"/>
        <p:cNvGrpSpPr/>
        <p:nvPr/>
      </p:nvGrpSpPr>
      <p:grpSpPr>
        <a:xfrm>
          <a:off x="0" y="0"/>
          <a:ext cx="0" cy="0"/>
          <a:chOff x="0" y="0"/>
          <a:chExt cx="0" cy="0"/>
        </a:xfrm>
      </p:grpSpPr>
      <p:sp>
        <p:nvSpPr>
          <p:cNvPr id="628" name="Google Shape;628;p78"/>
          <p:cNvSpPr/>
          <p:nvPr/>
        </p:nvSpPr>
        <p:spPr>
          <a:xfrm>
            <a:off x="2444495" y="836675"/>
            <a:ext cx="7303008" cy="4649724"/>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29" name="Google Shape;629;p78"/>
          <p:cNvSpPr txBox="1">
            <a:spLocks noGrp="1"/>
          </p:cNvSpPr>
          <p:nvPr>
            <p:ph type="title"/>
          </p:nvPr>
        </p:nvSpPr>
        <p:spPr>
          <a:xfrm>
            <a:off x="2864357" y="255270"/>
            <a:ext cx="6469380" cy="513715"/>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ontariocolleges.ca Mobile App</a:t>
            </a:r>
            <a:endParaRPr/>
          </a:p>
        </p:txBody>
      </p:sp>
      <p:sp>
        <p:nvSpPr>
          <p:cNvPr id="630" name="Google Shape;630;p78"/>
          <p:cNvSpPr txBox="1"/>
          <p:nvPr/>
        </p:nvSpPr>
        <p:spPr>
          <a:xfrm>
            <a:off x="7956931" y="1214755"/>
            <a:ext cx="73660" cy="239395"/>
          </a:xfrm>
          <a:prstGeom prst="rect">
            <a:avLst/>
          </a:prstGeom>
          <a:noFill/>
          <a:ln>
            <a:noFill/>
          </a:ln>
        </p:spPr>
        <p:txBody>
          <a:bodyPr spcFirstLastPara="1" wrap="square" lIns="0" tIns="13325" rIns="0" bIns="0" anchor="t" anchorCtr="0">
            <a:spAutoFit/>
          </a:bodyPr>
          <a:lstStyle/>
          <a:p>
            <a:pPr marL="12700" marR="0" lvl="0" indent="0" algn="l" rtl="0">
              <a:lnSpc>
                <a:spcPct val="100000"/>
              </a:lnSpc>
              <a:spcBef>
                <a:spcPts val="0"/>
              </a:spcBef>
              <a:spcAft>
                <a:spcPts val="0"/>
              </a:spcAft>
              <a:buNone/>
            </a:pPr>
            <a:r>
              <a:rPr lang="en-US" sz="1400">
                <a:solidFill>
                  <a:schemeClr val="dk1"/>
                </a:solidFill>
                <a:latin typeface="Gill Sans"/>
                <a:ea typeface="Gill Sans"/>
                <a:cs typeface="Gill Sans"/>
                <a:sym typeface="Gill Sans"/>
              </a:rPr>
              <a:t>.</a:t>
            </a:r>
            <a:endParaRPr sz="1400">
              <a:solidFill>
                <a:schemeClr val="dk1"/>
              </a:solidFill>
              <a:latin typeface="Gill Sans"/>
              <a:ea typeface="Gill Sans"/>
              <a:cs typeface="Gill Sans"/>
              <a:sym typeface="Gill Sans"/>
            </a:endParaRPr>
          </a:p>
        </p:txBody>
      </p:sp>
      <p:sp>
        <p:nvSpPr>
          <p:cNvPr id="631" name="Google Shape;631;p78"/>
          <p:cNvSpPr/>
          <p:nvPr/>
        </p:nvSpPr>
        <p:spPr>
          <a:xfrm>
            <a:off x="6172200" y="5934455"/>
            <a:ext cx="1650492" cy="818388"/>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32" name="Google Shape;632;p78"/>
          <p:cNvSpPr/>
          <p:nvPr/>
        </p:nvSpPr>
        <p:spPr>
          <a:xfrm>
            <a:off x="4369308" y="5990844"/>
            <a:ext cx="1648967" cy="641604"/>
          </a:xfrm>
          <a:prstGeom prst="rect">
            <a:avLst/>
          </a:prstGeom>
          <a:blipFill rotWithShape="1">
            <a:blip r:embed="rId5">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33" name="Google Shape;633;p78"/>
          <p:cNvSpPr txBox="1"/>
          <p:nvPr/>
        </p:nvSpPr>
        <p:spPr>
          <a:xfrm>
            <a:off x="2463164" y="5439867"/>
            <a:ext cx="7976236" cy="513715"/>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3200">
                <a:solidFill>
                  <a:schemeClr val="dk1"/>
                </a:solidFill>
                <a:latin typeface="Source Sans Pro"/>
                <a:ea typeface="Source Sans Pro"/>
                <a:cs typeface="Source Sans Pro"/>
                <a:sym typeface="Source Sans Pro"/>
              </a:rPr>
              <a:t>Find it in the App Store and on Google Play</a:t>
            </a:r>
            <a:endParaRPr/>
          </a:p>
        </p:txBody>
      </p:sp>
      <p:sp>
        <p:nvSpPr>
          <p:cNvPr id="634" name="Google Shape;634;p78"/>
          <p:cNvSpPr txBox="1"/>
          <p:nvPr/>
        </p:nvSpPr>
        <p:spPr>
          <a:xfrm>
            <a:off x="573786" y="1927098"/>
            <a:ext cx="1902460" cy="676910"/>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8100" rIns="0" bIns="0" anchor="t" anchorCtr="0">
            <a:spAutoFit/>
          </a:bodyPr>
          <a:lstStyle/>
          <a:p>
            <a:pPr marL="466725" marR="460375" lvl="0" indent="76200" algn="l" rtl="0">
              <a:lnSpc>
                <a:spcPct val="100000"/>
              </a:lnSpc>
              <a:spcBef>
                <a:spcPts val="0"/>
              </a:spcBef>
              <a:spcAft>
                <a:spcPts val="0"/>
              </a:spcAft>
              <a:buNone/>
            </a:pPr>
            <a:r>
              <a:rPr lang="en-US" sz="1600">
                <a:solidFill>
                  <a:schemeClr val="dk1"/>
                </a:solidFill>
                <a:latin typeface="Source Sans Pro"/>
                <a:ea typeface="Source Sans Pro"/>
                <a:cs typeface="Source Sans Pro"/>
                <a:sym typeface="Source Sans Pro"/>
              </a:rPr>
              <a:t>Create an  application</a:t>
            </a:r>
            <a:endParaRPr sz="1600">
              <a:solidFill>
                <a:schemeClr val="dk1"/>
              </a:solidFill>
              <a:latin typeface="Source Sans Pro"/>
              <a:ea typeface="Source Sans Pro"/>
              <a:cs typeface="Source Sans Pro"/>
              <a:sym typeface="Source Sans Pro"/>
            </a:endParaRPr>
          </a:p>
        </p:txBody>
      </p:sp>
      <p:sp>
        <p:nvSpPr>
          <p:cNvPr id="635" name="Google Shape;635;p78"/>
          <p:cNvSpPr txBox="1"/>
          <p:nvPr/>
        </p:nvSpPr>
        <p:spPr>
          <a:xfrm>
            <a:off x="573786" y="3463290"/>
            <a:ext cx="1902460" cy="541174"/>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8725" rIns="0" bIns="0" anchor="t" anchorCtr="0">
            <a:spAutoFit/>
          </a:bodyPr>
          <a:lstStyle/>
          <a:p>
            <a:pPr marL="539750" marR="298450" lvl="0" indent="-236220" algn="l" rtl="0">
              <a:lnSpc>
                <a:spcPct val="100000"/>
              </a:lnSpc>
              <a:spcBef>
                <a:spcPts val="0"/>
              </a:spcBef>
              <a:spcAft>
                <a:spcPts val="0"/>
              </a:spcAft>
              <a:buNone/>
            </a:pPr>
            <a:r>
              <a:rPr lang="en-US" sz="1500">
                <a:solidFill>
                  <a:schemeClr val="dk1"/>
                </a:solidFill>
                <a:latin typeface="Source Sans Pro"/>
                <a:ea typeface="Source Sans Pro"/>
                <a:cs typeface="Source Sans Pro"/>
                <a:sym typeface="Source Sans Pro"/>
              </a:rPr>
              <a:t>Explore college  programs</a:t>
            </a:r>
            <a:endParaRPr sz="1500">
              <a:solidFill>
                <a:schemeClr val="dk1"/>
              </a:solidFill>
              <a:latin typeface="Source Sans Pro"/>
              <a:ea typeface="Source Sans Pro"/>
              <a:cs typeface="Source Sans Pro"/>
              <a:sym typeface="Source Sans Pro"/>
            </a:endParaRPr>
          </a:p>
        </p:txBody>
      </p:sp>
      <p:sp>
        <p:nvSpPr>
          <p:cNvPr id="636" name="Google Shape;636;p78"/>
          <p:cNvSpPr txBox="1"/>
          <p:nvPr/>
        </p:nvSpPr>
        <p:spPr>
          <a:xfrm>
            <a:off x="573786" y="4231385"/>
            <a:ext cx="1902460" cy="541174"/>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8725" rIns="0" bIns="0" anchor="t" anchorCtr="0">
            <a:spAutoFit/>
          </a:bodyPr>
          <a:lstStyle/>
          <a:p>
            <a:pPr marL="353695" marR="160655" lvl="0" indent="-186055" algn="l" rtl="0">
              <a:lnSpc>
                <a:spcPct val="100000"/>
              </a:lnSpc>
              <a:spcBef>
                <a:spcPts val="0"/>
              </a:spcBef>
              <a:spcAft>
                <a:spcPts val="0"/>
              </a:spcAft>
              <a:buNone/>
            </a:pPr>
            <a:r>
              <a:rPr lang="en-US" sz="1500">
                <a:solidFill>
                  <a:schemeClr val="dk1"/>
                </a:solidFill>
                <a:latin typeface="Source Sans Pro"/>
                <a:ea typeface="Source Sans Pro"/>
                <a:cs typeface="Source Sans Pro"/>
                <a:sym typeface="Source Sans Pro"/>
              </a:rPr>
              <a:t>Add programs to a  Favourites list</a:t>
            </a:r>
            <a:endParaRPr/>
          </a:p>
        </p:txBody>
      </p:sp>
      <p:sp>
        <p:nvSpPr>
          <p:cNvPr id="637" name="Google Shape;637;p78"/>
          <p:cNvSpPr txBox="1"/>
          <p:nvPr/>
        </p:nvSpPr>
        <p:spPr>
          <a:xfrm>
            <a:off x="573786" y="2695194"/>
            <a:ext cx="1902460" cy="541174"/>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8725" rIns="0" bIns="0" anchor="t" anchorCtr="0">
            <a:spAutoFit/>
          </a:bodyPr>
          <a:lstStyle/>
          <a:p>
            <a:pPr marL="466725" marR="365125" lvl="0" indent="-94615" algn="l" rtl="0">
              <a:lnSpc>
                <a:spcPct val="100000"/>
              </a:lnSpc>
              <a:spcBef>
                <a:spcPts val="0"/>
              </a:spcBef>
              <a:spcAft>
                <a:spcPts val="0"/>
              </a:spcAft>
              <a:buNone/>
            </a:pPr>
            <a:r>
              <a:rPr lang="en-US" sz="1500">
                <a:solidFill>
                  <a:schemeClr val="dk1"/>
                </a:solidFill>
                <a:latin typeface="Source Sans Pro"/>
                <a:ea typeface="Source Sans Pro"/>
                <a:cs typeface="Source Sans Pro"/>
                <a:sym typeface="Source Sans Pro"/>
              </a:rPr>
              <a:t>Log in to your  application</a:t>
            </a:r>
            <a:endParaRPr sz="1500">
              <a:solidFill>
                <a:schemeClr val="dk1"/>
              </a:solidFill>
              <a:latin typeface="Source Sans Pro"/>
              <a:ea typeface="Source Sans Pro"/>
              <a:cs typeface="Source Sans Pro"/>
              <a:sym typeface="Source Sans Pro"/>
            </a:endParaRPr>
          </a:p>
        </p:txBody>
      </p:sp>
      <p:sp>
        <p:nvSpPr>
          <p:cNvPr id="638" name="Google Shape;638;p78"/>
          <p:cNvSpPr txBox="1"/>
          <p:nvPr/>
        </p:nvSpPr>
        <p:spPr>
          <a:xfrm>
            <a:off x="9719309" y="1927098"/>
            <a:ext cx="1912620" cy="540533"/>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8100" rIns="0" bIns="0" anchor="t" anchorCtr="0">
            <a:spAutoFit/>
          </a:bodyPr>
          <a:lstStyle/>
          <a:p>
            <a:pPr marL="259715" marR="236854" lvl="0" indent="-13970" algn="l" rtl="0">
              <a:lnSpc>
                <a:spcPct val="100000"/>
              </a:lnSpc>
              <a:spcBef>
                <a:spcPts val="0"/>
              </a:spcBef>
              <a:spcAft>
                <a:spcPts val="0"/>
              </a:spcAft>
              <a:buNone/>
            </a:pPr>
            <a:r>
              <a:rPr lang="en-US" sz="1500">
                <a:solidFill>
                  <a:schemeClr val="dk1"/>
                </a:solidFill>
                <a:latin typeface="Source Sans Pro"/>
                <a:ea typeface="Source Sans Pro"/>
                <a:cs typeface="Source Sans Pro"/>
                <a:sym typeface="Source Sans Pro"/>
              </a:rPr>
              <a:t>Add programs to  your application</a:t>
            </a:r>
            <a:endParaRPr sz="1500">
              <a:solidFill>
                <a:schemeClr val="dk1"/>
              </a:solidFill>
              <a:latin typeface="Source Sans Pro"/>
              <a:ea typeface="Source Sans Pro"/>
              <a:cs typeface="Source Sans Pro"/>
              <a:sym typeface="Source Sans Pro"/>
            </a:endParaRPr>
          </a:p>
        </p:txBody>
      </p:sp>
      <p:sp>
        <p:nvSpPr>
          <p:cNvPr id="639" name="Google Shape;639;p78"/>
          <p:cNvSpPr txBox="1"/>
          <p:nvPr/>
        </p:nvSpPr>
        <p:spPr>
          <a:xfrm>
            <a:off x="9705593" y="2721101"/>
            <a:ext cx="1926589" cy="676910"/>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8725" rIns="0" bIns="0" anchor="t" anchorCtr="0">
            <a:spAutoFit/>
          </a:bodyPr>
          <a:lstStyle/>
          <a:p>
            <a:pPr marL="0" marR="0" lvl="0" indent="0" algn="ctr" rtl="0">
              <a:lnSpc>
                <a:spcPct val="100000"/>
              </a:lnSpc>
              <a:spcBef>
                <a:spcPts val="0"/>
              </a:spcBef>
              <a:spcAft>
                <a:spcPts val="0"/>
              </a:spcAft>
              <a:buNone/>
            </a:pPr>
            <a:r>
              <a:rPr lang="en-US" sz="1600">
                <a:solidFill>
                  <a:schemeClr val="dk1"/>
                </a:solidFill>
                <a:latin typeface="Source Sans Pro"/>
                <a:ea typeface="Source Sans Pro"/>
                <a:cs typeface="Source Sans Pro"/>
                <a:sym typeface="Source Sans Pro"/>
              </a:rPr>
              <a:t>Request your</a:t>
            </a:r>
            <a:endParaRPr sz="1600">
              <a:solidFill>
                <a:schemeClr val="dk1"/>
              </a:solidFill>
              <a:latin typeface="Source Sans Pro"/>
              <a:ea typeface="Source Sans Pro"/>
              <a:cs typeface="Source Sans Pro"/>
              <a:sym typeface="Source Sans Pro"/>
            </a:endParaRPr>
          </a:p>
          <a:p>
            <a:pPr marL="0" marR="0" lvl="0" indent="0" algn="ctr" rtl="0">
              <a:lnSpc>
                <a:spcPct val="100000"/>
              </a:lnSpc>
              <a:spcBef>
                <a:spcPts val="0"/>
              </a:spcBef>
              <a:spcAft>
                <a:spcPts val="0"/>
              </a:spcAft>
              <a:buNone/>
            </a:pPr>
            <a:r>
              <a:rPr lang="en-US" sz="1600">
                <a:solidFill>
                  <a:schemeClr val="dk1"/>
                </a:solidFill>
                <a:latin typeface="Source Sans Pro"/>
                <a:ea typeface="Source Sans Pro"/>
                <a:cs typeface="Source Sans Pro"/>
                <a:sym typeface="Source Sans Pro"/>
              </a:rPr>
              <a:t>transcripts</a:t>
            </a:r>
            <a:endParaRPr sz="1600">
              <a:solidFill>
                <a:schemeClr val="dk1"/>
              </a:solidFill>
              <a:latin typeface="Source Sans Pro"/>
              <a:ea typeface="Source Sans Pro"/>
              <a:cs typeface="Source Sans Pro"/>
              <a:sym typeface="Source Sans Pro"/>
            </a:endParaRPr>
          </a:p>
        </p:txBody>
      </p:sp>
      <p:sp>
        <p:nvSpPr>
          <p:cNvPr id="640" name="Google Shape;640;p78"/>
          <p:cNvSpPr txBox="1"/>
          <p:nvPr/>
        </p:nvSpPr>
        <p:spPr>
          <a:xfrm>
            <a:off x="9705593" y="3518153"/>
            <a:ext cx="1926589" cy="541174"/>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8725" rIns="0" bIns="0" anchor="t" anchorCtr="0">
            <a:spAutoFit/>
          </a:bodyPr>
          <a:lstStyle/>
          <a:p>
            <a:pPr marL="478155" marR="444500" lvl="0" indent="-27940" algn="l" rtl="0">
              <a:lnSpc>
                <a:spcPct val="100000"/>
              </a:lnSpc>
              <a:spcBef>
                <a:spcPts val="0"/>
              </a:spcBef>
              <a:spcAft>
                <a:spcPts val="0"/>
              </a:spcAft>
              <a:buNone/>
            </a:pPr>
            <a:r>
              <a:rPr lang="en-US" sz="1500">
                <a:solidFill>
                  <a:schemeClr val="dk1"/>
                </a:solidFill>
                <a:latin typeface="Source Sans Pro"/>
                <a:ea typeface="Source Sans Pro"/>
                <a:cs typeface="Source Sans Pro"/>
                <a:sym typeface="Source Sans Pro"/>
              </a:rPr>
              <a:t>Pay for your  application</a:t>
            </a:r>
            <a:endParaRPr sz="1500">
              <a:solidFill>
                <a:schemeClr val="dk1"/>
              </a:solidFill>
              <a:latin typeface="Source Sans Pro"/>
              <a:ea typeface="Source Sans Pro"/>
              <a:cs typeface="Source Sans Pro"/>
              <a:sym typeface="Source Sans Pro"/>
            </a:endParaRPr>
          </a:p>
        </p:txBody>
      </p:sp>
      <p:sp>
        <p:nvSpPr>
          <p:cNvPr id="641" name="Google Shape;641;p78"/>
          <p:cNvSpPr txBox="1"/>
          <p:nvPr/>
        </p:nvSpPr>
        <p:spPr>
          <a:xfrm>
            <a:off x="9705593" y="4315205"/>
            <a:ext cx="1926589" cy="541174"/>
          </a:xfrm>
          <a:prstGeom prst="rect">
            <a:avLst/>
          </a:prstGeom>
          <a:solidFill>
            <a:srgbClr val="D4E2EE"/>
          </a:solidFill>
          <a:ln w="28950" cap="flat" cmpd="sng">
            <a:solidFill>
              <a:srgbClr val="396B96"/>
            </a:solidFill>
            <a:prstDash val="solid"/>
            <a:round/>
            <a:headEnd type="none" w="sm" len="sm"/>
            <a:tailEnd type="none" w="sm" len="sm"/>
          </a:ln>
        </p:spPr>
        <p:txBody>
          <a:bodyPr spcFirstLastPara="1" wrap="square" lIns="0" tIns="78725" rIns="0" bIns="0" anchor="t" anchorCtr="0">
            <a:spAutoFit/>
          </a:bodyPr>
          <a:lstStyle/>
          <a:p>
            <a:pPr marL="370205" marR="364490" lvl="0" indent="207010" algn="l" rtl="0">
              <a:lnSpc>
                <a:spcPct val="100000"/>
              </a:lnSpc>
              <a:spcBef>
                <a:spcPts val="0"/>
              </a:spcBef>
              <a:spcAft>
                <a:spcPts val="0"/>
              </a:spcAft>
              <a:buNone/>
            </a:pPr>
            <a:r>
              <a:rPr lang="en-US" sz="1500">
                <a:solidFill>
                  <a:schemeClr val="dk1"/>
                </a:solidFill>
                <a:latin typeface="Source Sans Pro"/>
                <a:ea typeface="Source Sans Pro"/>
                <a:cs typeface="Source Sans Pro"/>
                <a:sym typeface="Source Sans Pro"/>
              </a:rPr>
              <a:t>View and  confirm offers</a:t>
            </a:r>
            <a:endParaRPr sz="1500">
              <a:solidFill>
                <a:schemeClr val="dk1"/>
              </a:solidFill>
              <a:latin typeface="Source Sans Pro"/>
              <a:ea typeface="Source Sans Pro"/>
              <a:cs typeface="Source Sans Pro"/>
              <a:sym typeface="Source Sans Pro"/>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Shape 645"/>
        <p:cNvGrpSpPr/>
        <p:nvPr/>
      </p:nvGrpSpPr>
      <p:grpSpPr>
        <a:xfrm>
          <a:off x="0" y="0"/>
          <a:ext cx="0" cy="0"/>
          <a:chOff x="0" y="0"/>
          <a:chExt cx="0" cy="0"/>
        </a:xfrm>
      </p:grpSpPr>
      <p:sp>
        <p:nvSpPr>
          <p:cNvPr id="646" name="Google Shape;646;p79"/>
          <p:cNvSpPr txBox="1">
            <a:spLocks noGrp="1"/>
          </p:cNvSpPr>
          <p:nvPr>
            <p:ph type="title"/>
          </p:nvPr>
        </p:nvSpPr>
        <p:spPr>
          <a:xfrm>
            <a:off x="910844" y="3736670"/>
            <a:ext cx="4163060" cy="757555"/>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4800"/>
              <a:t>Apply Online</a:t>
            </a:r>
            <a:endParaRPr sz="4800"/>
          </a:p>
        </p:txBody>
      </p:sp>
      <p:pic>
        <p:nvPicPr>
          <p:cNvPr id="647" name="Google Shape;647;p79" descr="Learn how to apply to public colleges in Ontario using our online application.&#10;&#10;Questions about your application?&#10;&#10;Reach out to us:&#10;Live chat at ontariocolleges.ca&#10;ask-us@ontariocolleges.ca&#10;1-888-892-2228" title="How to Apply to Public Colleges in Ontario">
            <a:hlinkClick r:id="rId3"/>
          </p:cNvPr>
          <p:cNvPicPr preferRelativeResize="0"/>
          <p:nvPr/>
        </p:nvPicPr>
        <p:blipFill>
          <a:blip r:embed="rId4">
            <a:alphaModFix/>
          </a:blip>
          <a:stretch>
            <a:fillRect/>
          </a:stretch>
        </p:blipFill>
        <p:spPr>
          <a:xfrm>
            <a:off x="4000500" y="542925"/>
            <a:ext cx="7696200" cy="57721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47"/>
                                        </p:tgtEl>
                                        <p:attrNameLst>
                                          <p:attrName>style.visibility</p:attrName>
                                        </p:attrNameLst>
                                      </p:cBhvr>
                                      <p:to>
                                        <p:strVal val="visible"/>
                                      </p:to>
                                    </p:set>
                                    <p:animEffect transition="in" filter="fade">
                                      <p:cBhvr>
                                        <p:cTn id="7" dur="1000"/>
                                        <p:tgtEl>
                                          <p:spTgt spid="6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651"/>
        <p:cNvGrpSpPr/>
        <p:nvPr/>
      </p:nvGrpSpPr>
      <p:grpSpPr>
        <a:xfrm>
          <a:off x="0" y="0"/>
          <a:ext cx="0" cy="0"/>
          <a:chOff x="0" y="0"/>
          <a:chExt cx="0" cy="0"/>
        </a:xfrm>
      </p:grpSpPr>
      <p:sp>
        <p:nvSpPr>
          <p:cNvPr id="652" name="Google Shape;652;p80"/>
          <p:cNvSpPr txBox="1">
            <a:spLocks noGrp="1"/>
          </p:cNvSpPr>
          <p:nvPr>
            <p:ph type="title"/>
          </p:nvPr>
        </p:nvSpPr>
        <p:spPr>
          <a:xfrm>
            <a:off x="439927" y="255270"/>
            <a:ext cx="3443700" cy="492600"/>
          </a:xfrm>
          <a:prstGeom prst="rect">
            <a:avLst/>
          </a:prstGeom>
        </p:spPr>
        <p:txBody>
          <a:bodyPr spcFirstLastPara="1" wrap="square" lIns="0" tIns="0" rIns="0" bIns="0" anchor="t" anchorCtr="0">
            <a:spAutoFit/>
          </a:bodyPr>
          <a:lstStyle/>
          <a:p>
            <a:pPr marL="0" lvl="0" indent="0" algn="l" rtl="0">
              <a:spcBef>
                <a:spcPts val="0"/>
              </a:spcBef>
              <a:spcAft>
                <a:spcPts val="0"/>
              </a:spcAft>
              <a:buNone/>
            </a:pPr>
            <a:r>
              <a:rPr lang="en-US"/>
              <a:t>Thank you</a:t>
            </a:r>
            <a:endParaRPr/>
          </a:p>
        </p:txBody>
      </p:sp>
      <p:pic>
        <p:nvPicPr>
          <p:cNvPr id="653" name="Google Shape;653;p80"/>
          <p:cNvPicPr preferRelativeResize="0"/>
          <p:nvPr/>
        </p:nvPicPr>
        <p:blipFill>
          <a:blip r:embed="rId3">
            <a:alphaModFix/>
          </a:blip>
          <a:stretch>
            <a:fillRect/>
          </a:stretch>
        </p:blipFill>
        <p:spPr>
          <a:xfrm>
            <a:off x="5963000" y="1462345"/>
            <a:ext cx="3790950" cy="3790950"/>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Shape 657"/>
        <p:cNvGrpSpPr/>
        <p:nvPr/>
      </p:nvGrpSpPr>
      <p:grpSpPr>
        <a:xfrm>
          <a:off x="0" y="0"/>
          <a:ext cx="0" cy="0"/>
          <a:chOff x="0" y="0"/>
          <a:chExt cx="0" cy="0"/>
        </a:xfrm>
      </p:grpSpPr>
      <p:sp>
        <p:nvSpPr>
          <p:cNvPr id="658" name="Google Shape;658;p81"/>
          <p:cNvSpPr txBox="1">
            <a:spLocks noGrp="1"/>
          </p:cNvSpPr>
          <p:nvPr>
            <p:ph type="title"/>
          </p:nvPr>
        </p:nvSpPr>
        <p:spPr>
          <a:xfrm>
            <a:off x="910844" y="3744290"/>
            <a:ext cx="3721100" cy="757555"/>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4800"/>
              <a:t>Need </a:t>
            </a:r>
            <a:r>
              <a:rPr lang="en-US" sz="4800">
                <a:solidFill>
                  <a:srgbClr val="14646F"/>
                </a:solidFill>
              </a:rPr>
              <a:t>Help?</a:t>
            </a:r>
            <a:endParaRPr sz="480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Shape 662"/>
        <p:cNvGrpSpPr/>
        <p:nvPr/>
      </p:nvGrpSpPr>
      <p:grpSpPr>
        <a:xfrm>
          <a:off x="0" y="0"/>
          <a:ext cx="0" cy="0"/>
          <a:chOff x="0" y="0"/>
          <a:chExt cx="0" cy="0"/>
        </a:xfrm>
      </p:grpSpPr>
      <p:sp>
        <p:nvSpPr>
          <p:cNvPr id="663" name="Google Shape;663;p82"/>
          <p:cNvSpPr txBox="1">
            <a:spLocks noGrp="1"/>
          </p:cNvSpPr>
          <p:nvPr>
            <p:ph type="title"/>
          </p:nvPr>
        </p:nvSpPr>
        <p:spPr>
          <a:xfrm>
            <a:off x="439927" y="241503"/>
            <a:ext cx="2491740" cy="514350"/>
          </a:xfrm>
          <a:prstGeom prst="rect">
            <a:avLst/>
          </a:prstGeom>
          <a:noFill/>
          <a:ln>
            <a:noFill/>
          </a:ln>
        </p:spPr>
        <p:txBody>
          <a:bodyPr spcFirstLastPara="1" wrap="square" lIns="0" tIns="13325" rIns="0" bIns="0" anchor="t" anchorCtr="0">
            <a:spAutoFit/>
          </a:bodyPr>
          <a:lstStyle/>
          <a:p>
            <a:pPr marL="12700" lvl="0" indent="0" algn="l" rtl="0">
              <a:lnSpc>
                <a:spcPct val="100000"/>
              </a:lnSpc>
              <a:spcBef>
                <a:spcPts val="0"/>
              </a:spcBef>
              <a:spcAft>
                <a:spcPts val="0"/>
              </a:spcAft>
              <a:buNone/>
            </a:pPr>
            <a:r>
              <a:rPr lang="en-US"/>
              <a:t>Need Help?</a:t>
            </a:r>
            <a:endParaRPr/>
          </a:p>
        </p:txBody>
      </p:sp>
      <p:sp>
        <p:nvSpPr>
          <p:cNvPr id="664" name="Google Shape;664;p82"/>
          <p:cNvSpPr txBox="1"/>
          <p:nvPr/>
        </p:nvSpPr>
        <p:spPr>
          <a:xfrm>
            <a:off x="452627" y="5476883"/>
            <a:ext cx="116205" cy="369570"/>
          </a:xfrm>
          <a:prstGeom prst="rect">
            <a:avLst/>
          </a:prstGeom>
          <a:noFill/>
          <a:ln>
            <a:noFill/>
          </a:ln>
        </p:spPr>
        <p:txBody>
          <a:bodyPr spcFirstLastPara="1" wrap="square" lIns="0" tIns="0" rIns="0" bIns="0" anchor="t" anchorCtr="0">
            <a:spAutoFit/>
          </a:bodyPr>
          <a:lstStyle/>
          <a:p>
            <a:pPr marL="0" marR="0" lvl="0" indent="0" algn="l" rtl="0">
              <a:lnSpc>
                <a:spcPct val="110576"/>
              </a:lnSpc>
              <a:spcBef>
                <a:spcPts val="0"/>
              </a:spcBef>
              <a:spcAft>
                <a:spcPts val="0"/>
              </a:spcAft>
              <a:buNone/>
            </a:pPr>
            <a:r>
              <a:rPr lang="en-US" sz="2600">
                <a:solidFill>
                  <a:schemeClr val="dk1"/>
                </a:solidFill>
                <a:latin typeface="Arial"/>
                <a:ea typeface="Arial"/>
                <a:cs typeface="Arial"/>
                <a:sym typeface="Arial"/>
              </a:rPr>
              <a:t>•</a:t>
            </a:r>
            <a:endParaRPr/>
          </a:p>
        </p:txBody>
      </p:sp>
      <p:sp>
        <p:nvSpPr>
          <p:cNvPr id="665" name="Google Shape;665;p82"/>
          <p:cNvSpPr txBox="1"/>
          <p:nvPr/>
        </p:nvSpPr>
        <p:spPr>
          <a:xfrm>
            <a:off x="452627" y="5934388"/>
            <a:ext cx="116205" cy="369570"/>
          </a:xfrm>
          <a:prstGeom prst="rect">
            <a:avLst/>
          </a:prstGeom>
          <a:noFill/>
          <a:ln>
            <a:noFill/>
          </a:ln>
        </p:spPr>
        <p:txBody>
          <a:bodyPr spcFirstLastPara="1" wrap="square" lIns="0" tIns="0" rIns="0" bIns="0" anchor="t" anchorCtr="0">
            <a:spAutoFit/>
          </a:bodyPr>
          <a:lstStyle/>
          <a:p>
            <a:pPr marL="0" marR="0" lvl="0" indent="0" algn="l" rtl="0">
              <a:lnSpc>
                <a:spcPct val="110576"/>
              </a:lnSpc>
              <a:spcBef>
                <a:spcPts val="0"/>
              </a:spcBef>
              <a:spcAft>
                <a:spcPts val="0"/>
              </a:spcAft>
              <a:buNone/>
            </a:pPr>
            <a:r>
              <a:rPr lang="en-US" sz="2600">
                <a:solidFill>
                  <a:schemeClr val="dk1"/>
                </a:solidFill>
                <a:latin typeface="Arial"/>
                <a:ea typeface="Arial"/>
                <a:cs typeface="Arial"/>
                <a:sym typeface="Arial"/>
              </a:rPr>
              <a:t>•</a:t>
            </a:r>
            <a:endParaRPr/>
          </a:p>
        </p:txBody>
      </p:sp>
      <p:sp>
        <p:nvSpPr>
          <p:cNvPr id="666" name="Google Shape;666;p82"/>
          <p:cNvSpPr txBox="1"/>
          <p:nvPr/>
        </p:nvSpPr>
        <p:spPr>
          <a:xfrm>
            <a:off x="439927" y="877943"/>
            <a:ext cx="10914000" cy="5545800"/>
          </a:xfrm>
          <a:prstGeom prst="rect">
            <a:avLst/>
          </a:prstGeom>
          <a:noFill/>
          <a:ln>
            <a:noFill/>
          </a:ln>
        </p:spPr>
        <p:txBody>
          <a:bodyPr spcFirstLastPara="1" wrap="square" lIns="0" tIns="71100" rIns="0" bIns="0" anchor="t" anchorCtr="0">
            <a:spAutoFit/>
          </a:bodyPr>
          <a:lstStyle/>
          <a:p>
            <a:pPr marL="12700" marR="0" lvl="0" indent="0" algn="l" rtl="0">
              <a:lnSpc>
                <a:spcPct val="100000"/>
              </a:lnSpc>
              <a:spcBef>
                <a:spcPts val="0"/>
              </a:spcBef>
              <a:spcAft>
                <a:spcPts val="0"/>
              </a:spcAft>
              <a:buNone/>
            </a:pPr>
            <a:r>
              <a:rPr lang="en-US" sz="1900" b="1">
                <a:solidFill>
                  <a:schemeClr val="dk1"/>
                </a:solidFill>
                <a:latin typeface="Source Sans Pro"/>
                <a:ea typeface="Source Sans Pro"/>
                <a:cs typeface="Source Sans Pro"/>
                <a:sym typeface="Source Sans Pro"/>
              </a:rPr>
              <a:t>For Application Help:</a:t>
            </a:r>
            <a:endParaRPr sz="1900">
              <a:solidFill>
                <a:schemeClr val="dk1"/>
              </a:solidFill>
              <a:latin typeface="Source Sans Pro"/>
              <a:ea typeface="Source Sans Pro"/>
              <a:cs typeface="Source Sans Pro"/>
              <a:sym typeface="Source Sans Pro"/>
            </a:endParaRPr>
          </a:p>
          <a:p>
            <a:pPr marL="299085" marR="0" lvl="0" indent="-241934" algn="l" rtl="0">
              <a:lnSpc>
                <a:spcPct val="100000"/>
              </a:lnSpc>
              <a:spcBef>
                <a:spcPts val="1200"/>
              </a:spcBef>
              <a:spcAft>
                <a:spcPts val="0"/>
              </a:spcAft>
              <a:buClr>
                <a:schemeClr val="dk1"/>
              </a:buClr>
              <a:buSzPts val="1900"/>
              <a:buFont typeface="Arial"/>
              <a:buChar char="•"/>
            </a:pPr>
            <a:r>
              <a:rPr lang="en-US" sz="1900">
                <a:solidFill>
                  <a:schemeClr val="dk1"/>
                </a:solidFill>
                <a:latin typeface="Source Sans Pro"/>
                <a:ea typeface="Source Sans Pro"/>
                <a:cs typeface="Source Sans Pro"/>
                <a:sym typeface="Source Sans Pro"/>
              </a:rPr>
              <a:t>Click </a:t>
            </a:r>
            <a:r>
              <a:rPr lang="en-US" sz="1900" b="1">
                <a:solidFill>
                  <a:schemeClr val="dk1"/>
                </a:solidFill>
                <a:latin typeface="Source Sans Pro"/>
                <a:ea typeface="Source Sans Pro"/>
                <a:cs typeface="Source Sans Pro"/>
                <a:sym typeface="Source Sans Pro"/>
              </a:rPr>
              <a:t>FAQ </a:t>
            </a:r>
            <a:r>
              <a:rPr lang="en-US" sz="1900">
                <a:solidFill>
                  <a:schemeClr val="dk1"/>
                </a:solidFill>
                <a:latin typeface="Source Sans Pro"/>
                <a:ea typeface="Source Sans Pro"/>
                <a:cs typeface="Source Sans Pro"/>
                <a:sym typeface="Source Sans Pro"/>
              </a:rPr>
              <a:t>to find answers to common questions</a:t>
            </a:r>
            <a:endParaRPr sz="1900"/>
          </a:p>
          <a:p>
            <a:pPr marL="299085" marR="0" lvl="0" indent="-248284" algn="l" rtl="0">
              <a:lnSpc>
                <a:spcPct val="100000"/>
              </a:lnSpc>
              <a:spcBef>
                <a:spcPts val="1200"/>
              </a:spcBef>
              <a:spcAft>
                <a:spcPts val="0"/>
              </a:spcAft>
              <a:buClr>
                <a:schemeClr val="dk1"/>
              </a:buClr>
              <a:buSzPts val="1900"/>
              <a:buFont typeface="Arial"/>
              <a:buChar char="•"/>
            </a:pPr>
            <a:r>
              <a:rPr lang="en-US" sz="1900">
                <a:solidFill>
                  <a:schemeClr val="dk1"/>
                </a:solidFill>
                <a:latin typeface="Source Sans Pro"/>
                <a:ea typeface="Source Sans Pro"/>
                <a:cs typeface="Source Sans Pro"/>
                <a:sym typeface="Source Sans Pro"/>
              </a:rPr>
              <a:t>Chat with us in real-time by clicking the </a:t>
            </a:r>
            <a:r>
              <a:rPr lang="en-US" sz="1900" b="1">
                <a:solidFill>
                  <a:schemeClr val="dk1"/>
                </a:solidFill>
                <a:latin typeface="Source Sans Pro"/>
                <a:ea typeface="Source Sans Pro"/>
                <a:cs typeface="Source Sans Pro"/>
                <a:sym typeface="Source Sans Pro"/>
              </a:rPr>
              <a:t>Live Chat </a:t>
            </a:r>
            <a:r>
              <a:rPr lang="en-US" sz="1900">
                <a:solidFill>
                  <a:schemeClr val="dk1"/>
                </a:solidFill>
                <a:latin typeface="Source Sans Pro"/>
                <a:ea typeface="Source Sans Pro"/>
                <a:cs typeface="Source Sans Pro"/>
                <a:sym typeface="Source Sans Pro"/>
              </a:rPr>
              <a:t>button on the ontariocolleges.ca website</a:t>
            </a:r>
            <a:endParaRPr sz="1900"/>
          </a:p>
          <a:p>
            <a:pPr marL="299085" marR="0" lvl="0" indent="-254634" algn="l" rtl="0">
              <a:lnSpc>
                <a:spcPct val="100000"/>
              </a:lnSpc>
              <a:spcBef>
                <a:spcPts val="1205"/>
              </a:spcBef>
              <a:spcAft>
                <a:spcPts val="0"/>
              </a:spcAft>
              <a:buClr>
                <a:schemeClr val="dk1"/>
              </a:buClr>
              <a:buSzPts val="1900"/>
              <a:buFont typeface="Arial"/>
              <a:buChar char="•"/>
            </a:pPr>
            <a:r>
              <a:rPr lang="en-US" sz="1900">
                <a:solidFill>
                  <a:schemeClr val="dk1"/>
                </a:solidFill>
                <a:latin typeface="Source Sans Pro"/>
                <a:ea typeface="Source Sans Pro"/>
                <a:cs typeface="Source Sans Pro"/>
                <a:sym typeface="Source Sans Pro"/>
              </a:rPr>
              <a:t>Email us at </a:t>
            </a:r>
            <a:r>
              <a:rPr lang="en-US" sz="1900" b="1" u="sng">
                <a:solidFill>
                  <a:schemeClr val="dk1"/>
                </a:solidFill>
                <a:latin typeface="Source Sans Pro"/>
                <a:ea typeface="Source Sans Pro"/>
                <a:cs typeface="Source Sans Pro"/>
                <a:sym typeface="Source Sans Pro"/>
                <a:hlinkClick r:id="rId3">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ask-us@ontariocolleges.ca</a:t>
            </a:r>
            <a:endParaRPr sz="1900">
              <a:solidFill>
                <a:schemeClr val="dk1"/>
              </a:solidFill>
              <a:latin typeface="Source Sans Pro"/>
              <a:ea typeface="Source Sans Pro"/>
              <a:cs typeface="Source Sans Pro"/>
              <a:sym typeface="Source Sans Pro"/>
            </a:endParaRPr>
          </a:p>
          <a:p>
            <a:pPr marL="299085" marR="0" lvl="0" indent="-254634" algn="l" rtl="0">
              <a:lnSpc>
                <a:spcPct val="100000"/>
              </a:lnSpc>
              <a:spcBef>
                <a:spcPts val="1200"/>
              </a:spcBef>
              <a:spcAft>
                <a:spcPts val="0"/>
              </a:spcAft>
              <a:buClr>
                <a:schemeClr val="dk1"/>
              </a:buClr>
              <a:buSzPts val="1900"/>
              <a:buFont typeface="Arial"/>
              <a:buChar char="•"/>
            </a:pPr>
            <a:r>
              <a:rPr lang="en-US" sz="1900">
                <a:solidFill>
                  <a:schemeClr val="dk1"/>
                </a:solidFill>
                <a:latin typeface="Source Sans Pro"/>
                <a:ea typeface="Source Sans Pro"/>
                <a:cs typeface="Source Sans Pro"/>
                <a:sym typeface="Source Sans Pro"/>
              </a:rPr>
              <a:t>Call us at </a:t>
            </a:r>
            <a:r>
              <a:rPr lang="en-US" sz="1900" b="1">
                <a:solidFill>
                  <a:schemeClr val="dk1"/>
                </a:solidFill>
                <a:latin typeface="Source Sans Pro"/>
                <a:ea typeface="Source Sans Pro"/>
                <a:cs typeface="Source Sans Pro"/>
                <a:sym typeface="Source Sans Pro"/>
              </a:rPr>
              <a:t>1-888-892-2228</a:t>
            </a:r>
            <a:endParaRPr sz="1900">
              <a:solidFill>
                <a:schemeClr val="dk1"/>
              </a:solidFill>
              <a:latin typeface="Source Sans Pro"/>
              <a:ea typeface="Source Sans Pro"/>
              <a:cs typeface="Source Sans Pro"/>
              <a:sym typeface="Source Sans Pro"/>
            </a:endParaRPr>
          </a:p>
          <a:p>
            <a:pPr marL="12700" marR="0" lvl="0" indent="0" algn="l" rtl="0">
              <a:lnSpc>
                <a:spcPct val="100000"/>
              </a:lnSpc>
              <a:spcBef>
                <a:spcPts val="1200"/>
              </a:spcBef>
              <a:spcAft>
                <a:spcPts val="0"/>
              </a:spcAft>
              <a:buNone/>
            </a:pPr>
            <a:r>
              <a:rPr lang="en-US" sz="1900" b="1">
                <a:solidFill>
                  <a:schemeClr val="dk1"/>
                </a:solidFill>
                <a:latin typeface="Source Sans Pro"/>
                <a:ea typeface="Source Sans Pro"/>
                <a:cs typeface="Source Sans Pro"/>
                <a:sym typeface="Source Sans Pro"/>
              </a:rPr>
              <a:t>To Correct High School Grades:</a:t>
            </a:r>
            <a:endParaRPr sz="1900">
              <a:solidFill>
                <a:schemeClr val="dk1"/>
              </a:solidFill>
              <a:latin typeface="Source Sans Pro"/>
              <a:ea typeface="Source Sans Pro"/>
              <a:cs typeface="Source Sans Pro"/>
              <a:sym typeface="Source Sans Pro"/>
            </a:endParaRPr>
          </a:p>
          <a:p>
            <a:pPr marL="299085" marR="0" lvl="0" indent="-241934" algn="l" rtl="0">
              <a:lnSpc>
                <a:spcPct val="100000"/>
              </a:lnSpc>
              <a:spcBef>
                <a:spcPts val="1200"/>
              </a:spcBef>
              <a:spcAft>
                <a:spcPts val="0"/>
              </a:spcAft>
              <a:buClr>
                <a:schemeClr val="dk1"/>
              </a:buClr>
              <a:buSzPts val="1900"/>
              <a:buFont typeface="Arial"/>
              <a:buChar char="•"/>
            </a:pPr>
            <a:r>
              <a:rPr lang="en-US" sz="1900">
                <a:solidFill>
                  <a:schemeClr val="dk1"/>
                </a:solidFill>
                <a:latin typeface="Source Sans Pro"/>
                <a:ea typeface="Source Sans Pro"/>
                <a:cs typeface="Source Sans Pro"/>
                <a:sym typeface="Source Sans Pro"/>
              </a:rPr>
              <a:t>See your guidance counsellor</a:t>
            </a:r>
            <a:endParaRPr sz="1900"/>
          </a:p>
          <a:p>
            <a:pPr marL="12700" marR="0" lvl="0" indent="0" algn="l" rtl="0">
              <a:lnSpc>
                <a:spcPct val="100000"/>
              </a:lnSpc>
              <a:spcBef>
                <a:spcPts val="1200"/>
              </a:spcBef>
              <a:spcAft>
                <a:spcPts val="0"/>
              </a:spcAft>
              <a:buNone/>
            </a:pPr>
            <a:r>
              <a:rPr lang="en-US" sz="1900" b="1">
                <a:solidFill>
                  <a:schemeClr val="dk1"/>
                </a:solidFill>
                <a:latin typeface="Source Sans Pro"/>
                <a:ea typeface="Source Sans Pro"/>
                <a:cs typeface="Source Sans Pro"/>
                <a:sym typeface="Source Sans Pro"/>
              </a:rPr>
              <a:t>For Offer of Admission Information:</a:t>
            </a:r>
            <a:endParaRPr sz="1900">
              <a:solidFill>
                <a:schemeClr val="dk1"/>
              </a:solidFill>
              <a:latin typeface="Source Sans Pro"/>
              <a:ea typeface="Source Sans Pro"/>
              <a:cs typeface="Source Sans Pro"/>
              <a:sym typeface="Source Sans Pro"/>
            </a:endParaRPr>
          </a:p>
          <a:p>
            <a:pPr marL="299085" marR="0" lvl="0" indent="-241934" algn="l" rtl="0">
              <a:lnSpc>
                <a:spcPct val="100000"/>
              </a:lnSpc>
              <a:spcBef>
                <a:spcPts val="1200"/>
              </a:spcBef>
              <a:spcAft>
                <a:spcPts val="0"/>
              </a:spcAft>
              <a:buClr>
                <a:schemeClr val="dk1"/>
              </a:buClr>
              <a:buSzPts val="1900"/>
              <a:buFont typeface="Arial"/>
              <a:buChar char="•"/>
            </a:pPr>
            <a:r>
              <a:rPr lang="en-US" sz="1900">
                <a:solidFill>
                  <a:schemeClr val="dk1"/>
                </a:solidFill>
                <a:latin typeface="Source Sans Pro"/>
                <a:ea typeface="Source Sans Pro"/>
                <a:cs typeface="Source Sans Pro"/>
                <a:sym typeface="Source Sans Pro"/>
              </a:rPr>
              <a:t>Contact the college(s) you’ve applied to</a:t>
            </a:r>
            <a:endParaRPr sz="1900">
              <a:solidFill>
                <a:schemeClr val="dk1"/>
              </a:solidFill>
              <a:latin typeface="Source Sans Pro"/>
              <a:ea typeface="Source Sans Pro"/>
              <a:cs typeface="Source Sans Pro"/>
              <a:sym typeface="Source Sans Pro"/>
            </a:endParaRPr>
          </a:p>
          <a:p>
            <a:pPr marL="469900" marR="5926455" lvl="0" indent="-457200" algn="l" rtl="0">
              <a:lnSpc>
                <a:spcPct val="150000"/>
              </a:lnSpc>
              <a:spcBef>
                <a:spcPts val="5"/>
              </a:spcBef>
              <a:spcAft>
                <a:spcPts val="0"/>
              </a:spcAft>
              <a:buNone/>
            </a:pPr>
            <a:r>
              <a:rPr lang="en-US" sz="1900" b="1">
                <a:solidFill>
                  <a:schemeClr val="dk1"/>
                </a:solidFill>
                <a:latin typeface="Source Sans Pro"/>
                <a:ea typeface="Source Sans Pro"/>
                <a:cs typeface="Source Sans Pro"/>
                <a:sym typeface="Source Sans Pro"/>
              </a:rPr>
              <a:t>Connect With Us:  </a:t>
            </a:r>
            <a:r>
              <a:rPr lang="en-US" sz="1900">
                <a:solidFill>
                  <a:schemeClr val="dk1"/>
                </a:solidFill>
                <a:latin typeface="Source Sans Pro"/>
                <a:ea typeface="Source Sans Pro"/>
                <a:cs typeface="Source Sans Pro"/>
                <a:sym typeface="Source Sans Pro"/>
              </a:rPr>
              <a:t>facebook.com/ontariocolleges.ca  @ontariocolleges  </a:t>
            </a:r>
            <a:endParaRPr sz="1900">
              <a:solidFill>
                <a:schemeClr val="dk1"/>
              </a:solidFill>
              <a:latin typeface="Source Sans Pro"/>
              <a:ea typeface="Source Sans Pro"/>
              <a:cs typeface="Source Sans Pro"/>
              <a:sym typeface="Source Sans Pro"/>
            </a:endParaRPr>
          </a:p>
          <a:p>
            <a:pPr marL="469900" marR="5926455" lvl="0" indent="-457200" algn="l" rtl="0">
              <a:lnSpc>
                <a:spcPct val="150000"/>
              </a:lnSpc>
              <a:spcBef>
                <a:spcPts val="5"/>
              </a:spcBef>
              <a:spcAft>
                <a:spcPts val="0"/>
              </a:spcAft>
              <a:buNone/>
            </a:pPr>
            <a:r>
              <a:rPr lang="en-US" sz="1900">
                <a:solidFill>
                  <a:schemeClr val="dk1"/>
                </a:solidFill>
                <a:latin typeface="Source Sans Pro"/>
                <a:ea typeface="Source Sans Pro"/>
                <a:cs typeface="Source Sans Pro"/>
                <a:sym typeface="Source Sans Pro"/>
              </a:rPr>
              <a:t>	www.ontariocolleges.ca</a:t>
            </a:r>
            <a:endParaRPr sz="1900">
              <a:solidFill>
                <a:schemeClr val="dk1"/>
              </a:solidFill>
              <a:latin typeface="Source Sans Pro"/>
              <a:ea typeface="Source Sans Pro"/>
              <a:cs typeface="Source Sans Pro"/>
              <a:sym typeface="Source Sans Pro"/>
            </a:endParaRPr>
          </a:p>
        </p:txBody>
      </p:sp>
      <p:sp>
        <p:nvSpPr>
          <p:cNvPr id="667" name="Google Shape;667;p82"/>
          <p:cNvSpPr/>
          <p:nvPr/>
        </p:nvSpPr>
        <p:spPr>
          <a:xfrm>
            <a:off x="439929" y="5143858"/>
            <a:ext cx="411600" cy="873300"/>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68" name="Google Shape;668;p82"/>
          <p:cNvSpPr/>
          <p:nvPr/>
        </p:nvSpPr>
        <p:spPr>
          <a:xfrm>
            <a:off x="4" y="5596538"/>
            <a:ext cx="406800" cy="420600"/>
          </a:xfrm>
          <a:prstGeom prst="rect">
            <a:avLst/>
          </a:prstGeom>
          <a:blipFill rotWithShape="1">
            <a:blip r:embed="rId5">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YRDSB Document" ma:contentTypeID="0x010100EA4BA40101B6AA4DB2B44F01F8A02F5E00E10937E84B37F1479127847D9159E2A3" ma:contentTypeVersion="2" ma:contentTypeDescription="" ma:contentTypeScope="" ma:versionID="b3b0146d15c88e63081afd08f8efb6dd">
  <xsd:schema xmlns:xsd="http://www.w3.org/2001/XMLSchema" xmlns:xs="http://www.w3.org/2001/XMLSchema" xmlns:p="http://schemas.microsoft.com/office/2006/metadata/properties" xmlns:ns2="70b4d428-1ef7-4579-abb9-a05e7f1e9420" targetNamespace="http://schemas.microsoft.com/office/2006/metadata/properties" ma:root="true" ma:fieldsID="0e50fd161911cbcfeeb629acbbd6906d" ns2:_="">
    <xsd:import namespace="70b4d428-1ef7-4579-abb9-a05e7f1e9420"/>
    <xsd:element name="properties">
      <xsd:complexType>
        <xsd:sequence>
          <xsd:element name="documentManagement">
            <xsd:complexType>
              <xsd:all>
                <xsd:element ref="ns2:Document_x0020_Owner"/>
                <xsd:element ref="ns2:Document_x0020_Author_x0028_s_x0029_" minOccurs="0"/>
                <xsd:element ref="ns2:Document_x0020_Description" minOccurs="0"/>
                <xsd:element ref="ns2:WWW_x0020_Conte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0b4d428-1ef7-4579-abb9-a05e7f1e9420" elementFormDefault="qualified">
    <xsd:import namespace="http://schemas.microsoft.com/office/2006/documentManagement/types"/>
    <xsd:import namespace="http://schemas.microsoft.com/office/infopath/2007/PartnerControls"/>
    <xsd:element name="Document_x0020_Owner" ma:index="2" ma:displayName="Document Owner" ma:internalName="Document_x0020_Owner" ma:readOnly="false">
      <xsd:simpleType>
        <xsd:restriction base="dms:Text">
          <xsd:maxLength value="255"/>
        </xsd:restriction>
      </xsd:simpleType>
    </xsd:element>
    <xsd:element name="Document_x0020_Author_x0028_s_x0029_" ma:index="4" nillable="true" ma:displayName="Document Author(s)" ma:internalName="Document_x0020_Author_x0028_s_x0029_">
      <xsd:simpleType>
        <xsd:restriction base="dms:Text">
          <xsd:maxLength value="255"/>
        </xsd:restriction>
      </xsd:simpleType>
    </xsd:element>
    <xsd:element name="Document_x0020_Description" ma:index="5" nillable="true" ma:displayName="Document Description" ma:internalName="Document_x0020_Description">
      <xsd:simpleType>
        <xsd:restriction base="dms:Note">
          <xsd:maxLength value="255"/>
        </xsd:restriction>
      </xsd:simpleType>
    </xsd:element>
    <xsd:element name="WWW_x0020_Content" ma:index="6" nillable="true" ma:displayName="WWW Content" ma:default="No" ma:format="Dropdown" ma:internalName="WWW_x0020_Content">
      <xsd:simpleType>
        <xsd:restriction base="dms:Choice">
          <xsd:enumeration value="Yes"/>
          <xsd:enumeration value="No"/>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9" ma:displayName="Content Type"/>
        <xsd:element ref="dc:title" maxOccurs="1" ma:index="1" ma:displayName="Title"/>
        <xsd:element ref="dc:subject" minOccurs="0" maxOccurs="1"/>
        <xsd:element ref="dc:description" minOccurs="0" maxOccurs="1"/>
        <xsd:element name="keywords" maxOccurs="1" ma:index="3" ma:displayName="Keywords">
          <xsd:simpleType xmlns:xs="http://www.w3.org/2001/XMLSchema">
            <xsd:restriction base="xsd:string">
              <xsd:minLength value="1"/>
            </xsd:restriction>
          </xsd:simpleType>
        </xsd:element>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Document_x0020_Description xmlns="70b4d428-1ef7-4579-abb9-a05e7f1e9420" xsi:nil="true"/>
    <Document_x0020_Author_x0028_s_x0029_ xmlns="70b4d428-1ef7-4579-abb9-a05e7f1e9420" xsi:nil="true"/>
    <WWW_x0020_Content xmlns="70b4d428-1ef7-4579-abb9-a05e7f1e9420">No</WWW_x0020_Content>
    <Document_x0020_Owner xmlns="70b4d428-1ef7-4579-abb9-a05e7f1e9420">Brian Weinstock</Document_x0020_Owner>
  </documentManagement>
</p:properties>
</file>

<file path=customXml/itemProps1.xml><?xml version="1.0" encoding="utf-8"?>
<ds:datastoreItem xmlns:ds="http://schemas.openxmlformats.org/officeDocument/2006/customXml" ds:itemID="{1DD45072-5ED7-44AB-A97B-9C057D036901}"/>
</file>

<file path=customXml/itemProps2.xml><?xml version="1.0" encoding="utf-8"?>
<ds:datastoreItem xmlns:ds="http://schemas.openxmlformats.org/officeDocument/2006/customXml" ds:itemID="{3E7D8DF1-1A07-4371-B5C7-64E22164752A}"/>
</file>

<file path=customXml/itemProps3.xml><?xml version="1.0" encoding="utf-8"?>
<ds:datastoreItem xmlns:ds="http://schemas.openxmlformats.org/officeDocument/2006/customXml" ds:itemID="{25FD5ECA-D3AD-4595-B2D4-5D15850C871E}"/>
</file>

<file path=docProps/app.xml><?xml version="1.0" encoding="utf-8"?>
<Properties xmlns="http://schemas.openxmlformats.org/officeDocument/2006/extended-properties" xmlns:vt="http://schemas.openxmlformats.org/officeDocument/2006/docPropsVTypes">
  <TotalTime>0</TotalTime>
  <Words>3873</Words>
  <Application>Microsoft Office PowerPoint</Application>
  <PresentationFormat>Widescreen</PresentationFormat>
  <Paragraphs>423</Paragraphs>
  <Slides>76</Slides>
  <Notes>76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76</vt:i4>
      </vt:variant>
    </vt:vector>
  </HeadingPairs>
  <TitlesOfParts>
    <vt:vector size="83" baseType="lpstr">
      <vt:lpstr>Gill Sans</vt:lpstr>
      <vt:lpstr>Times New Roman</vt:lpstr>
      <vt:lpstr>Lucida Sans</vt:lpstr>
      <vt:lpstr>Source Sans Pro</vt:lpstr>
      <vt:lpstr>Arial</vt:lpstr>
      <vt:lpstr>Calibri</vt:lpstr>
      <vt:lpstr>Office Theme</vt:lpstr>
      <vt:lpstr>Welcome…</vt:lpstr>
      <vt:lpstr>Ontario College  Application  User Guide 2022 / 2023</vt:lpstr>
      <vt:lpstr>Research Colleges and Programs</vt:lpstr>
      <vt:lpstr>Visit              ontariocolleges.ca/map  for all campus locations</vt:lpstr>
      <vt:lpstr>Explore Colleges Go to ontariocolleges.ca/colleges</vt:lpstr>
      <vt:lpstr>Explore Colleges</vt:lpstr>
      <vt:lpstr>Explore Colleges Programs</vt:lpstr>
      <vt:lpstr>Search for Programs Go to ontariocolleges.ca/find</vt:lpstr>
      <vt:lpstr>Search for Programs Go to ontariocolleges.ca/find</vt:lpstr>
      <vt:lpstr>Search for Programs Refine Your Search</vt:lpstr>
      <vt:lpstr>Attend College Events</vt:lpstr>
      <vt:lpstr>Prepare To Apply</vt:lpstr>
      <vt:lpstr>Important Dates</vt:lpstr>
      <vt:lpstr>Important Info About the Application</vt:lpstr>
      <vt:lpstr>Important Info About the Application</vt:lpstr>
      <vt:lpstr>Your ontariocolleges.ca Account</vt:lpstr>
      <vt:lpstr>Create an Account Go to the ontariocolleges.ca website</vt:lpstr>
      <vt:lpstr>Create an Account</vt:lpstr>
      <vt:lpstr>Create an Account Password</vt:lpstr>
      <vt:lpstr>Create an Account Password Recovery Questions</vt:lpstr>
      <vt:lpstr>Activate Your Account</vt:lpstr>
      <vt:lpstr>Successful Account Activation</vt:lpstr>
      <vt:lpstr>Log into Your Account</vt:lpstr>
      <vt:lpstr>Recover Your Username or Password</vt:lpstr>
      <vt:lpstr>Privacy Statement</vt:lpstr>
      <vt:lpstr>Email Communications</vt:lpstr>
      <vt:lpstr>Applicant Dashboard</vt:lpstr>
      <vt:lpstr>Applicant Dashboard My Profile</vt:lpstr>
      <vt:lpstr>Applicant Dashboard My Profile</vt:lpstr>
      <vt:lpstr>Applicant Dashboard My Applications</vt:lpstr>
      <vt:lpstr>Personal Information</vt:lpstr>
      <vt:lpstr>Contact Information Mailing Address</vt:lpstr>
      <vt:lpstr>Contact Information</vt:lpstr>
      <vt:lpstr>Contact Information Address Verification</vt:lpstr>
      <vt:lpstr>Authorized Users</vt:lpstr>
      <vt:lpstr>Authorized Users Add an Authorized User</vt:lpstr>
      <vt:lpstr>Authorized Users Summary</vt:lpstr>
      <vt:lpstr>Citizenship and Residency</vt:lpstr>
      <vt:lpstr>Education</vt:lpstr>
      <vt:lpstr>Education Add High School Education</vt:lpstr>
      <vt:lpstr>Education Add High School Education</vt:lpstr>
      <vt:lpstr>Education Summary</vt:lpstr>
      <vt:lpstr>Financial Support</vt:lpstr>
      <vt:lpstr>Experience</vt:lpstr>
      <vt:lpstr>Experience Add Job Experience</vt:lpstr>
      <vt:lpstr>Experience Summary</vt:lpstr>
      <vt:lpstr>My Applications</vt:lpstr>
      <vt:lpstr>My Applications</vt:lpstr>
      <vt:lpstr>Program Choices Program Search</vt:lpstr>
      <vt:lpstr>Program Choices Program Search Results</vt:lpstr>
      <vt:lpstr>Program Choices Edit Program Choice</vt:lpstr>
      <vt:lpstr>Program Choices Edit Program Choice</vt:lpstr>
      <vt:lpstr>Program Choices Manage Program Choices</vt:lpstr>
      <vt:lpstr>Program Choices Rank Your Programs</vt:lpstr>
      <vt:lpstr>Basis for Admission</vt:lpstr>
      <vt:lpstr>Applicant Dashboard Application Status</vt:lpstr>
      <vt:lpstr>Payment Summary</vt:lpstr>
      <vt:lpstr>Secure Online Payment</vt:lpstr>
      <vt:lpstr>Secure Online Payment Credit Card (including Visa Debit)</vt:lpstr>
      <vt:lpstr>Secure Online Payment Interac Online</vt:lpstr>
      <vt:lpstr>Payment Summary Payment Details</vt:lpstr>
      <vt:lpstr>Payment Summary Declined Payment</vt:lpstr>
      <vt:lpstr>Apply For OSAP</vt:lpstr>
      <vt:lpstr>Activity History</vt:lpstr>
      <vt:lpstr>Activity History General (Read Only)</vt:lpstr>
      <vt:lpstr>Activity History Account Activity</vt:lpstr>
      <vt:lpstr>After You Apply – Next Steps</vt:lpstr>
      <vt:lpstr>After You Apply</vt:lpstr>
      <vt:lpstr>Update Your Application</vt:lpstr>
      <vt:lpstr>View and Confirm Offers</vt:lpstr>
      <vt:lpstr>Apply From Your Phone</vt:lpstr>
      <vt:lpstr>ontariocolleges.ca Mobile App</vt:lpstr>
      <vt:lpstr>Apply Online</vt:lpstr>
      <vt:lpstr>Thank you</vt:lpstr>
      <vt:lpstr>Need Help?</vt:lpstr>
      <vt:lpstr>Need Help?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applying OCAS 2022-2023</dc:title>
  <dc:creator>Weinstock, Brian</dc:creator>
  <cp:keywords>applying OCAS 2022-2023</cp:keywords>
  <cp:lastModifiedBy>Weinstock, Brian</cp:lastModifiedBy>
  <cp:revision>2</cp:revision>
  <dcterms:modified xsi:type="dcterms:W3CDTF">2022-10-20T15:10:29Z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0x010100EA4BA40101B6AA4DB2B44F01F8A02F5E00E10937E84B37F1479127847D9159E2A3</vt:lpwstr>
  </property>
</Properties>
</file>